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0" r:id="rId4"/>
    <p:sldId id="271" r:id="rId5"/>
    <p:sldId id="269" r:id="rId6"/>
    <p:sldId id="274" r:id="rId7"/>
    <p:sldId id="272" r:id="rId8"/>
    <p:sldId id="277" r:id="rId9"/>
    <p:sldId id="276" r:id="rId10"/>
    <p:sldId id="275" r:id="rId11"/>
    <p:sldId id="27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18"/>
  </p:normalViewPr>
  <p:slideViewPr>
    <p:cSldViewPr snapToGrid="0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07FF9-964C-5C0B-7B41-40B31D001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90F70D-8717-04DC-2793-EF42B7EAE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BE39E5-D814-C8AC-EC6B-2440B49E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9233D7-67E7-C885-E70A-82274D85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7A3B49-CC36-FA27-2070-97F1534B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25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3953C-FB67-E5DE-DE16-B98D5612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AA23E3-B89A-30CC-DD03-3AC799B8D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CC7033-A575-F783-F66A-AE7D5AC4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845A40-6208-ABB4-141A-51538787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51CAED-308F-6139-699E-422B4EFF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08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48DC13A-43CA-37A1-BA3E-61A87E1B4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1B6B19-4E4C-6210-C765-AD8E9761A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292176-314C-B755-BF2F-5421F4C3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696F36-DB70-13BB-6401-65D5DDD6E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DF7E3B-47D2-2F99-09F0-33829C66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08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FADEA-BD1C-BCBD-0A36-02DED885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5BFB1-87ED-712E-DE6D-99BD13BD5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7A0314-5959-5504-482C-A6F00404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3A3AA9-79F8-5C33-328B-12B303B6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C4FCE5-D9AA-D9CD-8AE5-AE55ECB2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75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8CF2D-C5E3-3607-CE2F-08C79745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8BF602-DA20-FECA-C71A-2CB7ADE87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F0F677-6BCB-404A-5DFA-91D803A8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103A44-392F-2210-757C-0A9625F0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E80463-1B88-163A-4D9F-3C09497F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8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06BBF-E5FC-F2D8-86E2-C19BC8B1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4C06D8-8DDC-C902-27F2-6532B436B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EDE690-3D8F-4480-B9DE-DBB0ED3BD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A1DA92-EFDF-387B-0F89-CD46DFC0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C85B1-78F7-6376-B4CB-C9E4CADE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357DF6-4A90-E918-956C-4354F38F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88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BB6D9-6479-B69B-6F4C-A1A4CEEC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2074C1-2D14-8BBC-D62F-8849CFF2A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5FCE2A-6508-8A5F-ED5D-8963832D3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0F519D-693E-FFC1-BE4C-14A4D2B34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4F0E9C-3C14-2F02-AFF9-FD35EBE7A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39EC78-5EB0-767C-723F-20FD3504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FA9979-E198-B112-C7E5-4C440C4D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91F6B81-B51B-36D4-7834-4CC8A142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88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BEBAC-91D0-88D0-011E-D593593D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C9A9CC-1EDF-CA8C-08C4-BA8F5DBF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078D37-4172-C627-8519-AED5A50F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D3DD40-0D44-77D2-0972-137C1496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33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F643E1-6E94-1087-9AF2-45BF243F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CE5AD6-FD2C-C7A7-8DF7-9BF4E91E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649497-0422-DE8D-0079-25B2F923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29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BA4BB-42D3-9203-F4B9-E58765D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A2D9D-65B8-9752-E075-3BB28E1B0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294B3E-D9EB-2A6D-19F3-B2F4B1077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0841BE-CA9B-F8F4-6195-99A2E266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6FAF7B-6E13-B163-8A96-41B3F82A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8A7A4A-7F49-3126-9BA4-B3840C40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1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648FA-BEF6-AE1C-17AC-01916470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CB6731-55A0-DEC4-8730-2AFA4B353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77DB4A-D0D2-D19F-5BEB-AC5147F88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73729F-5B1D-3149-0584-25EF7BD0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01DA21-550F-BDEB-98FA-299A8A24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0CBD70-7AB3-36F3-B56C-3E8EA1D2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61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53E201-A299-354E-45B1-E28563C4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D66362-0661-10E9-EE7B-1B1D4301C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FB6F85-9988-7A3A-36C4-57E284C02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8048-3F9D-5144-A952-2AA0778A102E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3896DB-B2BC-E8C9-C9D8-7495B6FB3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F6E5F-BFDB-2F61-A314-E8EA555B4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E53C-642F-8943-8993-B5E34D03A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22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29FD6-AF93-4BB9-8AC7-31445DDCE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1607"/>
            <a:ext cx="12192000" cy="2408843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CAMPAGNE DE DÉPISTAGE PRÉVENTION ET PRISE EN CHARGE DES LÉSIONS PRÉCANCÉREUSES DU COL UTÉRIN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9C463D-C06E-4583-F297-05C361414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3480"/>
            <a:ext cx="9144000" cy="1874520"/>
          </a:xfrm>
        </p:spPr>
        <p:txBody>
          <a:bodyPr>
            <a:normAutofit/>
          </a:bodyPr>
          <a:lstStyle/>
          <a:p>
            <a:r>
              <a:rPr lang="fr-FR" sz="2000" b="1" dirty="0"/>
              <a:t>DISTRICT SANITAIRE DE DIAMNIADIO, DAKAR (SÉNÉGAL)</a:t>
            </a:r>
          </a:p>
          <a:p>
            <a:r>
              <a:rPr lang="fr-FR" sz="2000" b="1" u="sng" dirty="0" err="1"/>
              <a:t>Astou</a:t>
            </a:r>
            <a:r>
              <a:rPr lang="fr-FR" sz="2000" b="1" u="sng" dirty="0"/>
              <a:t> Coly NIASSY DIALLO, </a:t>
            </a:r>
            <a:r>
              <a:rPr lang="fr-FR" sz="2000" b="1" dirty="0"/>
              <a:t>S BA MBAYE, R Diouf NIANG, Mama R SY DIALLO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00DB8D-E3DD-106B-05F5-99404630B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16" y="0"/>
            <a:ext cx="1874568" cy="112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0C44D1-E906-6141-6ACF-D06FE9B17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892" y="3668132"/>
            <a:ext cx="3880216" cy="9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CE344-AEDA-2B70-B7BF-D2C5CCF9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3A905-E5ED-F40D-1E69-CCD20FE5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529208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 A AMELIORER </a:t>
            </a:r>
            <a:endParaRPr lang="fr-S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Insuffisance du financement des activités d’octobre rose</a:t>
            </a:r>
            <a:endParaRPr lang="fr-S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fr-FR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DEFIS </a:t>
            </a:r>
            <a:endParaRPr lang="fr-S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Intégrer le dépistage du cancer du col de l’utérus dans les consultations de routine</a:t>
            </a:r>
            <a:endParaRPr lang="fr-S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Rendre disponible un autre appareil de Thermo-ablation. </a:t>
            </a:r>
            <a:endParaRPr lang="fr-S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fr-FR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PERPECTIVES </a:t>
            </a:r>
            <a:endParaRPr lang="fr-S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Former les </a:t>
            </a:r>
            <a:r>
              <a:rPr lang="fr-FR" sz="3200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sages-femmes</a:t>
            </a:r>
            <a:r>
              <a:rPr lang="fr-FR" sz="32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l’utilisation de l’appareil de Thermo-ablation</a:t>
            </a:r>
            <a:endParaRPr lang="fr-S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fr-FR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RECOMMANDATIONS </a:t>
            </a:r>
            <a:endParaRPr lang="fr-S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Financer les activités de dépistage</a:t>
            </a:r>
            <a:endParaRPr lang="fr-S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Mettre à temps les dotations au niveau des districts </a:t>
            </a:r>
            <a:endParaRPr lang="fr-S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75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92769-C106-DCA6-5B8A-9413810B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B4F755-439E-43B0-1159-4957A29E4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le cadre de la lutte contre la mortalité maternelle, le ministère de la santé et de l’action sociale a inscrit la lutte contre le cancer du col de l’utérus et du sein comme priorité.</a:t>
            </a:r>
          </a:p>
          <a:p>
            <a:r>
              <a:rPr lang="fr-FR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Certes des résultats probants sont notés dans les interventions de dépistage faites dans les structures sanitaires mais il reste quelques défis à relever afin d’améliorer cette prévention.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79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387AE-A88E-1B8D-7B4F-506B3528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77EBB-9CF9-815E-7373-829D18EF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90" y="1825624"/>
            <a:ext cx="6061710" cy="4883785"/>
          </a:xfrm>
        </p:spPr>
        <p:txBody>
          <a:bodyPr/>
          <a:lstStyle/>
          <a:p>
            <a:r>
              <a:rPr lang="fr-FR" dirty="0"/>
              <a:t>Cancer du col utérin: </a:t>
            </a: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Incidence et mortalité</a:t>
            </a:r>
          </a:p>
          <a:p>
            <a:pPr marL="0" indent="0">
              <a:buNone/>
            </a:pPr>
            <a:r>
              <a:rPr lang="fr-FR" dirty="0"/>
              <a:t>Monde = 4</a:t>
            </a:r>
            <a:r>
              <a:rPr lang="fr-FR" baseline="30000" dirty="0"/>
              <a:t>e</a:t>
            </a:r>
            <a:r>
              <a:rPr lang="fr-FR" dirty="0"/>
              <a:t> cancer féminin </a:t>
            </a:r>
          </a:p>
          <a:p>
            <a:pPr marL="0" indent="0">
              <a:buNone/>
            </a:pPr>
            <a:r>
              <a:rPr lang="fr-FR" dirty="0"/>
              <a:t>Afrique= 2</a:t>
            </a:r>
            <a:r>
              <a:rPr lang="fr-FR" baseline="30000" dirty="0"/>
              <a:t>ème</a:t>
            </a:r>
            <a:endParaRPr lang="fr-FR" dirty="0"/>
          </a:p>
          <a:p>
            <a:r>
              <a:rPr lang="fr-FR" dirty="0"/>
              <a:t>Stratégie élimination OMS</a:t>
            </a:r>
          </a:p>
          <a:p>
            <a:pPr marL="0" indent="0">
              <a:buNone/>
            </a:pPr>
            <a:r>
              <a:rPr lang="fr-FR" dirty="0"/>
              <a:t>Maximum 4nvx/100.000 femmes/an</a:t>
            </a:r>
          </a:p>
          <a:p>
            <a:pPr marL="0" indent="0">
              <a:buNone/>
            </a:pPr>
            <a:r>
              <a:rPr lang="fr-FR" dirty="0"/>
              <a:t>2030: 90% vaccin HPV (15 ans)</a:t>
            </a:r>
          </a:p>
          <a:p>
            <a:pPr marL="0" indent="0">
              <a:buNone/>
            </a:pPr>
            <a:r>
              <a:rPr lang="fr-FR" dirty="0"/>
              <a:t>           70% dépistage (35 – 45 ans)</a:t>
            </a:r>
          </a:p>
          <a:p>
            <a:pPr marL="0" indent="0">
              <a:buNone/>
            </a:pPr>
            <a:r>
              <a:rPr lang="fr-FR" dirty="0"/>
              <a:t>           90% traitement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54E087-4908-42DC-DB57-1CF44A1B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" y="2204722"/>
            <a:ext cx="5168942" cy="2814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D8CB746-1058-7EF6-C649-9BAF67637C7A}"/>
              </a:ext>
            </a:extLst>
          </p:cNvPr>
          <p:cNvSpPr txBox="1"/>
          <p:nvPr/>
        </p:nvSpPr>
        <p:spPr>
          <a:xfrm>
            <a:off x="1409278" y="5317442"/>
            <a:ext cx="1267595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Monde</a:t>
            </a:r>
          </a:p>
        </p:txBody>
      </p:sp>
    </p:spTree>
    <p:extLst>
      <p:ext uri="{BB962C8B-B14F-4D97-AF65-F5344CB8AC3E}">
        <p14:creationId xmlns:p14="http://schemas.microsoft.com/office/powerpoint/2010/main" val="341269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5A7CA-3B29-C449-4094-64E59D42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77C40-3EFF-8549-2166-3CD3B34F9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Sénégal: introduction PEV en 2018</a:t>
            </a:r>
          </a:p>
          <a:p>
            <a:r>
              <a:rPr lang="fr-FR" sz="3600" dirty="0"/>
              <a:t>Campagnes, consultations de routine: dépistage et prise en charge dysplasies col utérin</a:t>
            </a:r>
          </a:p>
          <a:p>
            <a:endParaRPr lang="fr-FR" sz="3600" dirty="0"/>
          </a:p>
          <a:p>
            <a:r>
              <a:rPr lang="fr-FR" sz="3600" dirty="0"/>
              <a:t>District sanitaire de Diamniadio: intensification campagnes de vaccination, sensibilisation, dépistage et prise en charge des lésions précancéreuses</a:t>
            </a:r>
          </a:p>
        </p:txBody>
      </p:sp>
    </p:spTree>
    <p:extLst>
      <p:ext uri="{BB962C8B-B14F-4D97-AF65-F5344CB8AC3E}">
        <p14:creationId xmlns:p14="http://schemas.microsoft.com/office/powerpoint/2010/main" val="410189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D7367-EE63-964C-1C8F-2EDAA304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1F7EE7-BC91-A648-5E10-CCE09B6FD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Évaluer la campagne Octobre Rose dans le district sanitaire de Diamniadio</a:t>
            </a:r>
          </a:p>
          <a:p>
            <a:r>
              <a:rPr lang="fr-FR" sz="3600" dirty="0"/>
              <a:t>Améliorer le circuit de prise en charge des patientes après sensibilisation, dépistage et prise en charge</a:t>
            </a:r>
          </a:p>
        </p:txBody>
      </p:sp>
    </p:spTree>
    <p:extLst>
      <p:ext uri="{BB962C8B-B14F-4D97-AF65-F5344CB8AC3E}">
        <p14:creationId xmlns:p14="http://schemas.microsoft.com/office/powerpoint/2010/main" val="261825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68F6C-4C6A-7985-7A59-98BA5439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PATIENTES ET MÉTHODES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1310B1-23E8-4ABA-AF09-6BA6DC47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fr-FR" sz="3600" dirty="0">
                <a:ea typeface="Tahoma" panose="020B0604030504040204" pitchFamily="34" charset="0"/>
                <a:cs typeface="Tahoma" panose="020B0604030504040204" pitchFamily="34" charset="0"/>
              </a:rPr>
              <a:t>Type d’étude : descriptive rétrospective et prospective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fr-FR" sz="3600" dirty="0">
                <a:ea typeface="Tahoma" panose="020B0604030504040204" pitchFamily="34" charset="0"/>
                <a:cs typeface="Tahoma" panose="020B0604030504040204" pitchFamily="34" charset="0"/>
              </a:rPr>
              <a:t>Population : femmes du district sanitaire de Diamniadio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fr-FR" sz="3600" dirty="0">
                <a:ea typeface="Tahoma" panose="020B0604030504040204" pitchFamily="34" charset="0"/>
                <a:cs typeface="Tahoma" panose="020B0604030504040204" pitchFamily="34" charset="0"/>
              </a:rPr>
              <a:t>Période d’étude : Octobre 2023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fr-FR" sz="3600" dirty="0">
                <a:ea typeface="Tahoma" panose="020B0604030504040204" pitchFamily="34" charset="0"/>
                <a:cs typeface="Tahoma" panose="020B0604030504040204" pitchFamily="34" charset="0"/>
              </a:rPr>
              <a:t>Analyse : Excel</a:t>
            </a:r>
          </a:p>
        </p:txBody>
      </p:sp>
    </p:spTree>
    <p:extLst>
      <p:ext uri="{BB962C8B-B14F-4D97-AF65-F5344CB8AC3E}">
        <p14:creationId xmlns:p14="http://schemas.microsoft.com/office/powerpoint/2010/main" val="230146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AB7FE7-0BD2-8AA3-E5FA-A18CD993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CADRE D’ÉTUDE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B39EA-4A47-14A8-6B11-2CB0263DA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30" y="891540"/>
            <a:ext cx="3615690" cy="528542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Cabinet Para Ma Source</a:t>
            </a:r>
          </a:p>
          <a:p>
            <a:r>
              <a:rPr lang="fr-FR" dirty="0" err="1"/>
              <a:t>CabYenne</a:t>
            </a:r>
            <a:r>
              <a:rPr lang="fr-FR" dirty="0"/>
              <a:t> Ya AWA</a:t>
            </a:r>
          </a:p>
          <a:p>
            <a:r>
              <a:rPr lang="fr-FR" dirty="0"/>
              <a:t>Centre </a:t>
            </a:r>
            <a:r>
              <a:rPr lang="fr-FR" dirty="0" err="1"/>
              <a:t>Medical</a:t>
            </a:r>
            <a:r>
              <a:rPr lang="fr-FR" dirty="0"/>
              <a:t> de Garnison (CMG) Bargny</a:t>
            </a:r>
          </a:p>
          <a:p>
            <a:r>
              <a:rPr lang="fr-FR" dirty="0"/>
              <a:t>Clinique 18 </a:t>
            </a:r>
            <a:r>
              <a:rPr lang="fr-FR" dirty="0" err="1"/>
              <a:t>Safar</a:t>
            </a:r>
            <a:endParaRPr lang="fr-FR" dirty="0"/>
          </a:p>
          <a:p>
            <a:r>
              <a:rPr lang="fr-FR" dirty="0"/>
              <a:t>CPRS de Yenne</a:t>
            </a:r>
          </a:p>
          <a:p>
            <a:r>
              <a:rPr lang="fr-FR" dirty="0"/>
              <a:t>CS Diamniadio</a:t>
            </a:r>
          </a:p>
          <a:p>
            <a:r>
              <a:rPr lang="fr-FR" dirty="0"/>
              <a:t>CS Ndiaye Diouf</a:t>
            </a:r>
          </a:p>
          <a:p>
            <a:r>
              <a:rPr lang="fr-FR" dirty="0"/>
              <a:t>Dialaw Médical Hospital</a:t>
            </a:r>
          </a:p>
          <a:p>
            <a:r>
              <a:rPr lang="fr-FR" dirty="0" err="1"/>
              <a:t>Maternite</a:t>
            </a:r>
            <a:r>
              <a:rPr lang="fr-FR" dirty="0"/>
              <a:t> Bargny</a:t>
            </a:r>
          </a:p>
          <a:p>
            <a:r>
              <a:rPr lang="fr-FR" dirty="0" err="1"/>
              <a:t>Maternite</a:t>
            </a:r>
            <a:r>
              <a:rPr lang="fr-FR" dirty="0"/>
              <a:t> </a:t>
            </a:r>
            <a:r>
              <a:rPr lang="fr-FR" dirty="0" err="1"/>
              <a:t>Sebikotane</a:t>
            </a:r>
            <a:endParaRPr lang="fr-FR" dirty="0"/>
          </a:p>
          <a:p>
            <a:r>
              <a:rPr lang="fr-FR" dirty="0"/>
              <a:t>Maternité </a:t>
            </a:r>
            <a:r>
              <a:rPr lang="fr-FR" dirty="0" err="1"/>
              <a:t>Séndou</a:t>
            </a:r>
            <a:endParaRPr lang="fr-FR" dirty="0"/>
          </a:p>
        </p:txBody>
      </p:sp>
      <p:pic>
        <p:nvPicPr>
          <p:cNvPr id="1026" name="Picture 2" descr="Spatialité et temporalité de l'épidémie de la Covid-19 au Sénégal. Le  processus de production des données sanitaires au regard des discontinuités  territoriales">
            <a:extLst>
              <a:ext uri="{FF2B5EF4-FFF2-40B4-BE49-F238E27FC236}">
                <a16:creationId xmlns:a16="http://schemas.microsoft.com/office/drawing/2014/main" id="{4CD1AC32-9A73-FA87-8E0D-145C1FE0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522"/>
            <a:ext cx="5729923" cy="49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uée 4">
            <a:extLst>
              <a:ext uri="{FF2B5EF4-FFF2-40B4-BE49-F238E27FC236}">
                <a16:creationId xmlns:a16="http://schemas.microsoft.com/office/drawing/2014/main" id="{2AE528BA-2C37-8343-C2E8-8D812A121DF7}"/>
              </a:ext>
            </a:extLst>
          </p:cNvPr>
          <p:cNvSpPr/>
          <p:nvPr/>
        </p:nvSpPr>
        <p:spPr>
          <a:xfrm>
            <a:off x="3817620" y="3314700"/>
            <a:ext cx="2278380" cy="2468880"/>
          </a:xfrm>
          <a:prstGeom prst="donut">
            <a:avLst>
              <a:gd name="adj" fmla="val 53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5A1637-C6F3-27A9-D264-4093546B9331}"/>
              </a:ext>
            </a:extLst>
          </p:cNvPr>
          <p:cNvSpPr txBox="1"/>
          <p:nvPr/>
        </p:nvSpPr>
        <p:spPr>
          <a:xfrm>
            <a:off x="9862772" y="1027906"/>
            <a:ext cx="221111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PM MC </a:t>
            </a:r>
            <a:r>
              <a:rPr lang="fr-FR" dirty="0" err="1"/>
              <a:t>Sébikotane</a:t>
            </a:r>
            <a:endParaRPr lang="fr-FR" dirty="0"/>
          </a:p>
          <a:p>
            <a:r>
              <a:rPr lang="fr-FR" dirty="0"/>
              <a:t>PS </a:t>
            </a:r>
            <a:r>
              <a:rPr lang="fr-FR" dirty="0" err="1"/>
              <a:t>Alkhayria</a:t>
            </a:r>
            <a:endParaRPr lang="fr-FR" dirty="0"/>
          </a:p>
          <a:p>
            <a:r>
              <a:rPr lang="fr-FR" dirty="0"/>
              <a:t>PS Bargny </a:t>
            </a:r>
            <a:r>
              <a:rPr lang="fr-FR" dirty="0" err="1"/>
              <a:t>Guedji</a:t>
            </a:r>
            <a:endParaRPr lang="fr-FR" dirty="0"/>
          </a:p>
          <a:p>
            <a:r>
              <a:rPr lang="fr-FR" dirty="0"/>
              <a:t>PS </a:t>
            </a:r>
            <a:r>
              <a:rPr lang="fr-FR" dirty="0" err="1"/>
              <a:t>Dougar</a:t>
            </a:r>
            <a:endParaRPr lang="fr-FR" dirty="0"/>
          </a:p>
          <a:p>
            <a:r>
              <a:rPr lang="fr-FR" dirty="0"/>
              <a:t>PS Kip </a:t>
            </a:r>
            <a:r>
              <a:rPr lang="fr-FR" dirty="0" err="1"/>
              <a:t>Carrieres</a:t>
            </a:r>
            <a:endParaRPr lang="fr-FR" dirty="0"/>
          </a:p>
          <a:p>
            <a:r>
              <a:rPr lang="fr-FR" dirty="0"/>
              <a:t>PS </a:t>
            </a:r>
            <a:r>
              <a:rPr lang="fr-FR" dirty="0" err="1"/>
              <a:t>Missirah</a:t>
            </a:r>
            <a:endParaRPr lang="fr-FR" dirty="0"/>
          </a:p>
          <a:p>
            <a:r>
              <a:rPr lang="fr-FR" dirty="0"/>
              <a:t>PS </a:t>
            </a:r>
            <a:r>
              <a:rPr lang="fr-FR" dirty="0" err="1"/>
              <a:t>Ndiolmane</a:t>
            </a:r>
            <a:endParaRPr lang="fr-FR" dirty="0"/>
          </a:p>
          <a:p>
            <a:r>
              <a:rPr lang="fr-FR" dirty="0"/>
              <a:t>PS </a:t>
            </a:r>
            <a:r>
              <a:rPr lang="fr-FR" dirty="0" err="1"/>
              <a:t>Ndoukhoura</a:t>
            </a:r>
            <a:r>
              <a:rPr lang="fr-FR" dirty="0"/>
              <a:t> Peulh</a:t>
            </a:r>
          </a:p>
          <a:p>
            <a:r>
              <a:rPr lang="fr-FR" dirty="0"/>
              <a:t>PS </a:t>
            </a:r>
            <a:r>
              <a:rPr lang="fr-FR" dirty="0" err="1"/>
              <a:t>Ndoyénne</a:t>
            </a:r>
            <a:endParaRPr lang="fr-FR" dirty="0"/>
          </a:p>
          <a:p>
            <a:r>
              <a:rPr lang="fr-FR" dirty="0"/>
              <a:t>PS </a:t>
            </a:r>
            <a:r>
              <a:rPr lang="fr-FR" dirty="0" err="1"/>
              <a:t>Niangal</a:t>
            </a:r>
            <a:endParaRPr lang="fr-FR" dirty="0"/>
          </a:p>
          <a:p>
            <a:r>
              <a:rPr lang="fr-FR" dirty="0"/>
              <a:t>PS </a:t>
            </a:r>
            <a:r>
              <a:rPr lang="fr-FR" dirty="0" err="1"/>
              <a:t>Sebi</a:t>
            </a:r>
            <a:r>
              <a:rPr lang="fr-FR" dirty="0"/>
              <a:t> </a:t>
            </a:r>
            <a:r>
              <a:rPr lang="fr-FR" dirty="0" err="1"/>
              <a:t>Ponty</a:t>
            </a:r>
            <a:endParaRPr lang="fr-FR" dirty="0"/>
          </a:p>
          <a:p>
            <a:r>
              <a:rPr lang="fr-FR" dirty="0"/>
              <a:t>PS </a:t>
            </a:r>
            <a:r>
              <a:rPr lang="fr-FR" dirty="0" err="1"/>
              <a:t>Sebikotane</a:t>
            </a:r>
            <a:endParaRPr lang="fr-FR" dirty="0"/>
          </a:p>
          <a:p>
            <a:r>
              <a:rPr lang="fr-FR" dirty="0"/>
              <a:t>PS </a:t>
            </a:r>
            <a:r>
              <a:rPr lang="fr-FR" dirty="0" err="1"/>
              <a:t>Sendou</a:t>
            </a:r>
            <a:endParaRPr lang="fr-FR" dirty="0"/>
          </a:p>
          <a:p>
            <a:r>
              <a:rPr lang="fr-FR" dirty="0"/>
              <a:t>PS Yenne</a:t>
            </a:r>
          </a:p>
        </p:txBody>
      </p:sp>
    </p:spTree>
    <p:extLst>
      <p:ext uri="{BB962C8B-B14F-4D97-AF65-F5344CB8AC3E}">
        <p14:creationId xmlns:p14="http://schemas.microsoft.com/office/powerpoint/2010/main" val="303192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9B393-9FAB-75D7-9F58-87903D13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676E19-1979-8E31-81A5-4D61568F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39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</a:rPr>
              <a:t>2315 patientes reçues</a:t>
            </a:r>
          </a:p>
          <a:p>
            <a:r>
              <a:rPr lang="fr-FR" dirty="0"/>
              <a:t>Age moyen 37,46 ans</a:t>
            </a:r>
          </a:p>
          <a:p>
            <a:r>
              <a:rPr lang="fr-FR" dirty="0"/>
              <a:t>Parité moyenne 5,8 </a:t>
            </a:r>
          </a:p>
          <a:p>
            <a:pPr marL="0" indent="0">
              <a:buNone/>
            </a:pPr>
            <a:r>
              <a:rPr lang="fr-FR" dirty="0"/>
              <a:t>1706 Dépistages visuels </a:t>
            </a:r>
          </a:p>
          <a:p>
            <a:pPr marL="0" indent="0">
              <a:buNone/>
            </a:pPr>
            <a:r>
              <a:rPr lang="fr-FR" dirty="0"/>
              <a:t>    120 IVA (+)</a:t>
            </a:r>
          </a:p>
          <a:p>
            <a:pPr marL="0" indent="0">
              <a:buNone/>
            </a:pPr>
            <a:r>
              <a:rPr lang="fr-FR" dirty="0"/>
              <a:t>62 colposcopies</a:t>
            </a:r>
          </a:p>
          <a:p>
            <a:pPr marL="0" indent="0">
              <a:buNone/>
            </a:pPr>
            <a:r>
              <a:rPr lang="fr-FR" dirty="0"/>
              <a:t>27 thermoablations </a:t>
            </a:r>
          </a:p>
          <a:p>
            <a:pPr marL="0" indent="0">
              <a:buNone/>
            </a:pPr>
            <a:r>
              <a:rPr lang="fr-FR" dirty="0"/>
              <a:t>8 biopsies du col utérin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Sans titre:private:var:folders:1s:zpnd4gq95w74hcxl5yk20mb40000gn:T:TemporaryItems:WISAP-Mobile-Coagulator-Bat-1-687x1024.png">
            <a:extLst>
              <a:ext uri="{FF2B5EF4-FFF2-40B4-BE49-F238E27FC236}">
                <a16:creationId xmlns:a16="http://schemas.microsoft.com/office/drawing/2014/main" id="{7213EFDF-3A1E-C1B9-03F9-21884DBC53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7"/>
            <a:ext cx="4899660" cy="44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24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9B393-9FAB-75D7-9F58-87903D13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RÉSULTATS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EE4E801-098E-D737-5A75-D3F17F09ED50}"/>
              </a:ext>
            </a:extLst>
          </p:cNvPr>
          <p:cNvSpPr txBox="1">
            <a:spLocks/>
          </p:cNvSpPr>
          <p:nvPr/>
        </p:nvSpPr>
        <p:spPr>
          <a:xfrm>
            <a:off x="381000" y="2141537"/>
            <a:ext cx="46139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100 FCU </a:t>
            </a:r>
            <a:br>
              <a:rPr lang="fr-FR" dirty="0"/>
            </a:br>
            <a:r>
              <a:rPr lang="fr-FR" dirty="0"/>
              <a:t>100 tests viraux HPV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r>
              <a:rPr lang="fr-FR" b="1" dirty="0">
                <a:solidFill>
                  <a:srgbClr val="C00000"/>
                </a:solidFill>
              </a:rPr>
              <a:t>422 visites à domiciles</a:t>
            </a:r>
          </a:p>
          <a:p>
            <a:r>
              <a:rPr lang="fr-FR" dirty="0"/>
              <a:t>34 causeries</a:t>
            </a:r>
          </a:p>
          <a:p>
            <a:r>
              <a:rPr lang="fr-FR" dirty="0"/>
              <a:t>HPV1 304</a:t>
            </a:r>
          </a:p>
          <a:p>
            <a:r>
              <a:rPr lang="fr-FR" dirty="0"/>
              <a:t>HPV2: 205</a:t>
            </a:r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A33753-E3D5-4764-9BE3-CA48D6A05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63" y="1847346"/>
            <a:ext cx="56459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27EAD-23E7-BB20-498D-27F9E568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0FCBED-469B-A40F-8B34-BD0BB3B68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Adhésion de la population au dépistage</a:t>
            </a:r>
            <a:endParaRPr lang="fr-S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des membres de l’ECD, des prestataires de soins et des acteurs communautaires</a:t>
            </a:r>
            <a:endParaRPr lang="fr-S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Traitement de certaines lésions par la thermo-ablation</a:t>
            </a:r>
            <a:endParaRPr lang="fr-S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fr-FR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des partenaires </a:t>
            </a:r>
            <a:endParaRPr lang="fr-S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fr-FR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des CDS</a:t>
            </a:r>
            <a:endParaRPr lang="fr-S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fr-FR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des collectivités territoriales</a:t>
            </a:r>
            <a:endParaRPr lang="fr-S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96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467</Words>
  <Application>Microsoft Macintosh PowerPoint</Application>
  <PresentationFormat>Grand écran</PresentationFormat>
  <Paragraphs>90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CAMPAGNE DE DÉPISTAGE PRÉVENTION ET PRISE EN CHARGE DES LÉSIONS PRÉCANCÉREUSES DU COL UTÉRIN</vt:lpstr>
      <vt:lpstr>INTRODUCTION</vt:lpstr>
      <vt:lpstr>INTRODUCTION</vt:lpstr>
      <vt:lpstr>OBJECTIFS</vt:lpstr>
      <vt:lpstr>PATIENTES ET MÉTHODES</vt:lpstr>
      <vt:lpstr>CADRE D’ÉTUDE</vt:lpstr>
      <vt:lpstr>RÉSULTATS</vt:lpstr>
      <vt:lpstr>RÉSULTATS</vt:lpstr>
      <vt:lpstr>DISCUSSION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CAMPAGNE DE DÉPISTAGE PRÉVENTION ET PRISE EN CHARGE DES LÉSIONS PRÉCANCÉREUSES DU COL UTÉRIN</dc:title>
  <dc:creator>Microsoft Office User</dc:creator>
  <cp:lastModifiedBy>Microsoft Office User</cp:lastModifiedBy>
  <cp:revision>6</cp:revision>
  <dcterms:created xsi:type="dcterms:W3CDTF">2024-05-24T04:24:14Z</dcterms:created>
  <dcterms:modified xsi:type="dcterms:W3CDTF">2024-05-24T08:34:32Z</dcterms:modified>
</cp:coreProperties>
</file>