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3" r:id="rId4"/>
    <p:sldId id="284" r:id="rId5"/>
    <p:sldId id="259" r:id="rId6"/>
    <p:sldId id="258" r:id="rId7"/>
    <p:sldId id="282" r:id="rId8"/>
    <p:sldId id="260" r:id="rId9"/>
    <p:sldId id="262" r:id="rId10"/>
    <p:sldId id="261" r:id="rId11"/>
    <p:sldId id="263" r:id="rId12"/>
    <p:sldId id="265" r:id="rId13"/>
    <p:sldId id="271" r:id="rId14"/>
    <p:sldId id="272" r:id="rId15"/>
    <p:sldId id="269" r:id="rId16"/>
    <p:sldId id="267" r:id="rId17"/>
    <p:sldId id="268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25-05-2024_Etude%20Col%20Toub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Cancers</a:t>
            </a:r>
            <a:r>
              <a:rPr lang="fr-FR" baseline="0" dirty="0" smtClean="0"/>
              <a:t> du col irradiés 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Dantec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112</c:v>
                </c:pt>
                <c:pt idx="1">
                  <c:v>110</c:v>
                </c:pt>
                <c:pt idx="2">
                  <c:v>118</c:v>
                </c:pt>
                <c:pt idx="3">
                  <c:v>36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2-4114-8F7A-CE53A768F17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Dalal JAMM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1">
                  <c:v>108</c:v>
                </c:pt>
                <c:pt idx="2">
                  <c:v>50</c:v>
                </c:pt>
                <c:pt idx="3">
                  <c:v>64</c:v>
                </c:pt>
                <c:pt idx="4">
                  <c:v>30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52-4114-8F7A-CE53A768F17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Feuil1!$A$2:$A$7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Feuil1!$D$2:$D$7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052-4114-8F7A-CE53A768F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719871"/>
        <c:axId val="539720303"/>
      </c:barChart>
      <c:catAx>
        <c:axId val="53971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20303"/>
        <c:crosses val="autoZero"/>
        <c:auto val="1"/>
        <c:lblAlgn val="ctr"/>
        <c:lblOffset val="100"/>
        <c:noMultiLvlLbl val="0"/>
      </c:catAx>
      <c:valAx>
        <c:axId val="53972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1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6872979192818289"/>
          <c:y val="0.92276122884501277"/>
          <c:w val="0.3132649587279851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Dose reçue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'Etude Col'!$D$11:$D$14</c:f>
              <c:strCache>
                <c:ptCount val="4"/>
                <c:pt idx="0">
                  <c:v>8 Gy </c:v>
                </c:pt>
                <c:pt idx="1">
                  <c:v>39 Gy</c:v>
                </c:pt>
                <c:pt idx="2">
                  <c:v>45 Gy </c:v>
                </c:pt>
                <c:pt idx="3">
                  <c:v>45 / 65 Gy</c:v>
                </c:pt>
              </c:strCache>
            </c:strRef>
          </c:cat>
          <c:val>
            <c:numRef>
              <c:f>'Etude Col'!$E$11:$E$14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4-4F64-8976-6971F831A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107552"/>
        <c:axId val="183139296"/>
      </c:barChart>
      <c:catAx>
        <c:axId val="23710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39296"/>
        <c:crosses val="autoZero"/>
        <c:auto val="1"/>
        <c:lblAlgn val="ctr"/>
        <c:lblOffset val="100"/>
        <c:noMultiLvlLbl val="0"/>
      </c:catAx>
      <c:valAx>
        <c:axId val="18313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10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Pourcentage</a:t>
            </a:r>
            <a:r>
              <a:rPr lang="en-US" dirty="0" smtClean="0"/>
              <a:t> des </a:t>
            </a:r>
            <a:r>
              <a:rPr lang="en-US" dirty="0" err="1" smtClean="0"/>
              <a:t>stades</a:t>
            </a:r>
            <a:r>
              <a:rPr lang="en-US" dirty="0" smtClean="0"/>
              <a:t> de cancer du col </a:t>
            </a:r>
            <a:r>
              <a:rPr lang="en-US" dirty="0" err="1" smtClean="0"/>
              <a:t>utérin</a:t>
            </a:r>
            <a:r>
              <a:rPr lang="en-US" dirty="0" smtClean="0"/>
              <a:t> </a:t>
            </a:r>
            <a:r>
              <a:rPr lang="en-US" dirty="0" err="1" smtClean="0"/>
              <a:t>irradié</a:t>
            </a:r>
            <a:r>
              <a:rPr lang="en-US" dirty="0" smtClean="0"/>
              <a:t> à </a:t>
            </a:r>
            <a:r>
              <a:rPr lang="en-US" dirty="0" err="1" smtClean="0"/>
              <a:t>Dantec</a:t>
            </a: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IB</c:v>
                </c:pt>
                <c:pt idx="1">
                  <c:v>IIA</c:v>
                </c:pt>
                <c:pt idx="2">
                  <c:v>IIB</c:v>
                </c:pt>
                <c:pt idx="3">
                  <c:v>IIIA</c:v>
                </c:pt>
                <c:pt idx="4">
                  <c:v>IIIB</c:v>
                </c:pt>
                <c:pt idx="5">
                  <c:v>IIIC1</c:v>
                </c:pt>
                <c:pt idx="6">
                  <c:v>IIIC2</c:v>
                </c:pt>
                <c:pt idx="7">
                  <c:v>IVA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2.8</c:v>
                </c:pt>
                <c:pt idx="1">
                  <c:v>7.4</c:v>
                </c:pt>
                <c:pt idx="2">
                  <c:v>19.600000000000001</c:v>
                </c:pt>
                <c:pt idx="3">
                  <c:v>5.6</c:v>
                </c:pt>
                <c:pt idx="4">
                  <c:v>1.9</c:v>
                </c:pt>
                <c:pt idx="5">
                  <c:v>23.3</c:v>
                </c:pt>
                <c:pt idx="6">
                  <c:v>5.6</c:v>
                </c:pt>
                <c:pt idx="7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1-4AB8-A644-7D003EDC0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088447"/>
        <c:axId val="1458083695"/>
      </c:barChart>
      <c:catAx>
        <c:axId val="145808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083695"/>
        <c:crosses val="autoZero"/>
        <c:auto val="1"/>
        <c:lblAlgn val="ctr"/>
        <c:lblOffset val="100"/>
        <c:noMultiLvlLbl val="0"/>
      </c:catAx>
      <c:valAx>
        <c:axId val="145808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08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D2C7-DE6A-4061-814B-D61365C6A06F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FA6A0-47F2-421B-87B3-72B48B015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33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/>
              <a:t>Plusieurs sociétés savantes ont </a:t>
            </a:r>
            <a:r>
              <a:rPr lang="fr-FR" b="1" u="sng" dirty="0" err="1"/>
              <a:t>églement</a:t>
            </a:r>
            <a:r>
              <a:rPr lang="fr-FR" b="1" u="sng" dirty="0"/>
              <a:t> évalué l’</a:t>
            </a:r>
            <a:r>
              <a:rPr lang="fr-FR" b="1" u="sng" dirty="0" err="1"/>
              <a:t>intéret</a:t>
            </a:r>
            <a:r>
              <a:rPr lang="fr-FR" b="1" u="sng" dirty="0"/>
              <a:t> de la RCC </a:t>
            </a:r>
            <a:r>
              <a:rPr lang="fr-FR" b="1" u="sng" dirty="0" err="1"/>
              <a:t>ds</a:t>
            </a:r>
            <a:r>
              <a:rPr lang="fr-FR" b="1" u="sng" dirty="0"/>
              <a:t> les CCU et elles ont montré pour la plupart un bénéfice significatif  en survie globale</a:t>
            </a:r>
          </a:p>
          <a:p>
            <a:endParaRPr lang="fr-FR" b="1" u="sng" dirty="0"/>
          </a:p>
          <a:p>
            <a:r>
              <a:rPr lang="fr-FR" b="1" u="sng" dirty="0"/>
              <a:t>COG 85: CCU: </a:t>
            </a:r>
            <a:r>
              <a:rPr lang="fr-FR" b="0" u="none" dirty="0"/>
              <a:t>RCC (avec hydroxy urée) Vs RCC (avec CDDP+ 5 FU)</a:t>
            </a:r>
          </a:p>
          <a:p>
            <a:endParaRPr lang="fr-FR" b="1" u="sng" dirty="0"/>
          </a:p>
          <a:p>
            <a:r>
              <a:rPr lang="fr-FR" b="1" u="sng" dirty="0"/>
              <a:t>COG 120</a:t>
            </a:r>
            <a:r>
              <a:rPr lang="fr-FR" dirty="0"/>
              <a:t>:  CCU IIB-IVA: comparaison de 3 protocoles de RCC: avec </a:t>
            </a:r>
            <a:r>
              <a:rPr lang="en-GB" dirty="0"/>
              <a:t>cisplatin Vs avec cisplatin, fluorouracil, and hydroxyurea Vs avec hydroxyurea.</a:t>
            </a:r>
          </a:p>
          <a:p>
            <a:endParaRPr lang="en-GB" dirty="0"/>
          </a:p>
          <a:p>
            <a:r>
              <a:rPr lang="en-GB" b="1" u="sng" dirty="0"/>
              <a:t>COG 123</a:t>
            </a:r>
            <a:r>
              <a:rPr lang="en-GB" dirty="0"/>
              <a:t>:  CCU IB: RCC avec CDDP Vs RTE </a:t>
            </a:r>
            <a:r>
              <a:rPr lang="en-GB" dirty="0" err="1"/>
              <a:t>seule</a:t>
            </a:r>
            <a:endParaRPr lang="en-GB" dirty="0"/>
          </a:p>
          <a:p>
            <a:endParaRPr lang="en-GB" dirty="0"/>
          </a:p>
          <a:p>
            <a:r>
              <a:rPr lang="en-GB" b="1" u="sng" dirty="0"/>
              <a:t>SWOG 8797</a:t>
            </a:r>
            <a:r>
              <a:rPr lang="en-GB" dirty="0"/>
              <a:t>: CCU </a:t>
            </a:r>
            <a:r>
              <a:rPr lang="fr-FR" b="0" i="0" dirty="0">
                <a:solidFill>
                  <a:srgbClr val="000000"/>
                </a:solidFill>
                <a:effectLst/>
                <a:latin typeface="Noto Sans"/>
              </a:rPr>
              <a:t>IA</a:t>
            </a:r>
            <a:r>
              <a:rPr lang="fr-FR" b="0" i="0" baseline="-25000" dirty="0">
                <a:solidFill>
                  <a:srgbClr val="000000"/>
                </a:solidFill>
                <a:effectLst/>
                <a:latin typeface="Noto Sans"/>
              </a:rPr>
              <a:t>2</a:t>
            </a:r>
            <a:r>
              <a:rPr lang="fr-FR" b="0" i="0" dirty="0">
                <a:solidFill>
                  <a:srgbClr val="000000"/>
                </a:solidFill>
                <a:effectLst/>
                <a:latin typeface="Noto Sans"/>
              </a:rPr>
              <a:t>, IB, and IIA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traités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par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Chir+curage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avec N(+) +/-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Marges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(+) +/-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paramètres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(+) 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  <a:sym typeface="Wingdings" panose="05000000000000000000" pitchFamily="2" charset="2"/>
              </a:rPr>
              <a:t>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  <a:sym typeface="Wingdings" panose="05000000000000000000" pitchFamily="2" charset="2"/>
              </a:rPr>
              <a:t>randomisées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  <a:sym typeface="Wingdings" panose="05000000000000000000" pitchFamily="2" charset="2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  <a:sym typeface="Wingdings" panose="05000000000000000000" pitchFamily="2" charset="2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  <a:sym typeface="Wingdings" panose="05000000000000000000" pitchFamily="2" charset="2"/>
              </a:rPr>
              <a:t> RTE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  <a:sym typeface="Wingdings" panose="05000000000000000000" pitchFamily="2" charset="2"/>
              </a:rPr>
              <a:t>adj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  <a:sym typeface="Wingdings" panose="05000000000000000000" pitchFamily="2" charset="2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  <a:sym typeface="Wingdings" panose="05000000000000000000" pitchFamily="2" charset="2"/>
              </a:rPr>
              <a:t>seule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  <a:sym typeface="Wingdings" panose="05000000000000000000" pitchFamily="2" charset="2"/>
              </a:rPr>
              <a:t> Vs RCC ( CDDP+ 5 FU)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Noto Sans"/>
            </a:endParaRPr>
          </a:p>
          <a:p>
            <a:r>
              <a:rPr lang="en-GB" b="1" i="0" u="sng" dirty="0">
                <a:solidFill>
                  <a:srgbClr val="000000"/>
                </a:solidFill>
                <a:effectLst/>
                <a:latin typeface="Noto Sans"/>
              </a:rPr>
              <a:t>RTOG 9001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: CCU IB-IVA: RTE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pelvienne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+ para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aortique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seule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Vs RTE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pelvienne+chimio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(CDDP+5 FU)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Noto Sans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NCIC: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Carc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épi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fr-FR" b="0" i="0" dirty="0">
                <a:solidFill>
                  <a:srgbClr val="000000"/>
                </a:solidFill>
                <a:effectLst/>
                <a:latin typeface="Noto Sans"/>
              </a:rPr>
              <a:t> IB to IVA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: RTE(+curie) +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chimio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concomi</a:t>
            </a:r>
            <a:r>
              <a:rPr lang="en-GB" b="0" i="0" dirty="0">
                <a:solidFill>
                  <a:srgbClr val="000000"/>
                </a:solidFill>
                <a:effectLst/>
                <a:latin typeface="Noto Sans"/>
              </a:rPr>
              <a:t> (CDDP) Vs RTE (+curie)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Noto Sans"/>
              </a:rPr>
              <a:t>seule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39C35-9E14-4903-9229-038B00A3BF9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68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SN" dirty="0"/>
              <a:t>Année 1995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4505-373E-4C57-80EE-10159DE1DE91}" type="slidenum">
              <a:rPr lang="fr-SN" smtClean="0"/>
              <a:t>21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29502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OS :+ 6% at 5 years (from 60% to 66%).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The HR of 0.78 (95% CI, 0.70</a:t>
            </a:r>
          </a:p>
          <a:p>
            <a:r>
              <a:rPr lang="fr-FR" dirty="0"/>
              <a:t>to 0.87; P .000005) translates to an </a:t>
            </a:r>
            <a:r>
              <a:rPr lang="fr-FR" dirty="0" err="1"/>
              <a:t>absolute</a:t>
            </a:r>
            <a:r>
              <a:rPr lang="fr-FR" dirty="0"/>
              <a:t> </a:t>
            </a:r>
            <a:r>
              <a:rPr lang="fr-FR" dirty="0" err="1"/>
              <a:t>disease</a:t>
            </a:r>
            <a:r>
              <a:rPr lang="fr-FR" dirty="0"/>
              <a:t>-free </a:t>
            </a:r>
            <a:r>
              <a:rPr lang="fr-FR" dirty="0" err="1"/>
              <a:t>survival</a:t>
            </a:r>
            <a:endParaRPr lang="fr-FR" dirty="0"/>
          </a:p>
          <a:p>
            <a:r>
              <a:rPr lang="fr-FR" dirty="0" err="1"/>
              <a:t>benefit</a:t>
            </a:r>
            <a:r>
              <a:rPr lang="fr-FR" dirty="0"/>
              <a:t> of 8% at 5 </a:t>
            </a:r>
            <a:r>
              <a:rPr lang="fr-FR" dirty="0" err="1"/>
              <a:t>years</a:t>
            </a:r>
            <a:r>
              <a:rPr lang="fr-FR" dirty="0"/>
              <a:t> (</a:t>
            </a:r>
            <a:r>
              <a:rPr lang="fr-FR" dirty="0" err="1"/>
              <a:t>from</a:t>
            </a:r>
            <a:r>
              <a:rPr lang="fr-FR" dirty="0"/>
              <a:t> 50% to 58%).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9BF58D-1DA4-41FF-8824-1DF0C2DFA099}" type="slidenum">
              <a:rPr lang="fr-FR" smtClean="0"/>
              <a:pPr eaLnBrk="1" hangingPunct="1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6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B2F6-67B1-4F8B-A317-92C893095030}" type="datetime1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3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B81-3D3F-4C8A-98DB-7BD0310C99ED}" type="datetime1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3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754-DAAD-4F60-86A7-0D34E4FB02A0}" type="datetime1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42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40" b="1" i="0" u="heavy">
                <a:solidFill>
                  <a:srgbClr val="6176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3ème congrès national 2ème congrès international SSCPP 23-24-25 mai 2024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EBAA-6764-409E-BDC7-64AD7A42645A}" type="datetime1">
              <a:rPr lang="fr-FR" smtClean="0"/>
              <a:t>25/05/2024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55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6426-ACFC-489D-A2C9-E712382D94CC}" type="datetime1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2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3F4C-4859-4146-B3E5-2614DEDDA056}" type="datetime1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55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B5C-AE6D-473D-B924-E026A858EA48}" type="datetime1">
              <a:rPr lang="fr-FR" smtClean="0"/>
              <a:t>25/05/2024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34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876-E399-40F9-9095-178120872046}" type="datetime1">
              <a:rPr lang="fr-FR" smtClean="0"/>
              <a:t>25/05/2024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2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8715-15B5-412F-81BC-4CDA8BF8F3D2}" type="datetime1">
              <a:rPr lang="fr-FR" smtClean="0"/>
              <a:t>25/05/2024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36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53A-E313-4400-8F24-890F923C8EC8}" type="datetime1">
              <a:rPr lang="fr-FR" smtClean="0"/>
              <a:t>25/05/2024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81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B252-5874-4593-B17C-BDCA81F8625C}" type="datetime1">
              <a:rPr lang="fr-FR" smtClean="0"/>
              <a:t>25/05/2024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54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5DED-32EB-4B30-B308-D4B9C0857331}" type="datetime1">
              <a:rPr lang="fr-FR" smtClean="0"/>
              <a:t>25/05/2024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8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EBFE-EB07-4624-AD84-23B2B494E1E3}" type="datetime1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4388-40E8-42F1-A3DB-4F917195AF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9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Recommandations de la radiothérapie des cancers du col utérin et le contexte africain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616450"/>
            <a:ext cx="9144000" cy="1655762"/>
          </a:xfrm>
        </p:spPr>
        <p:txBody>
          <a:bodyPr/>
          <a:lstStyle/>
          <a:p>
            <a:r>
              <a:rPr lang="fr-FR" dirty="0" smtClean="0"/>
              <a:t>Pr </a:t>
            </a:r>
            <a:r>
              <a:rPr lang="fr-FR" dirty="0"/>
              <a:t>M</a:t>
            </a:r>
            <a:r>
              <a:rPr lang="fr-FR" dirty="0" smtClean="0"/>
              <a:t>amadou </a:t>
            </a:r>
            <a:r>
              <a:rPr lang="fr-FR" dirty="0"/>
              <a:t>M</a:t>
            </a:r>
            <a:r>
              <a:rPr lang="fr-FR" dirty="0" smtClean="0"/>
              <a:t>oustapha DIENG</a:t>
            </a:r>
          </a:p>
          <a:p>
            <a:r>
              <a:rPr lang="fr-FR" dirty="0" smtClean="0"/>
              <a:t>Oncologie-Radiothérapie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9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C03FD07-45D5-5047-9866-585452F10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0574"/>
            <a:ext cx="12191999" cy="663136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0A4225E-5098-F449-B190-F6969CF5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392"/>
            <a:ext cx="12191999" cy="671912"/>
          </a:xfrm>
        </p:spPr>
        <p:txBody>
          <a:bodyPr>
            <a:normAutofit fontScale="90000"/>
          </a:bodyPr>
          <a:lstStyle/>
          <a:p>
            <a:pPr algn="ctr"/>
            <a:r>
              <a:rPr lang="fr-SN" dirty="0">
                <a:solidFill>
                  <a:srgbClr val="007DA0"/>
                </a:solidFill>
                <a:effectLst/>
                <a:latin typeface="Helvetica" pitchFamily="2" charset="0"/>
              </a:rPr>
              <a:t>Stade T1b1 ou T1b2 ou T2a1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83F1F0-CEE4-BA4D-A4CA-22906878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F1D5-DF8F-DF42-A18E-9417D722FC85}" type="slidenum">
              <a:rPr lang="fr-FR" smtClean="0"/>
              <a:t>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70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8F09C-D443-554A-AF43-5ABFBEBC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757C45-10AF-AD4D-923E-8450E68AC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65"/>
            <a:ext cx="12192000" cy="676241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C56888C-A6E0-FB4C-B220-F1237959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F1D5-DF8F-DF42-A18E-9417D722FC85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59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79D73-6063-D64E-815E-E22184CB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9"/>
            <a:ext cx="10515600" cy="976691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Stade T1b3 à T4a (localement avancé)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2B6EE4-0D4C-5C4B-9019-4071D018D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" y="712694"/>
            <a:ext cx="12150816" cy="614133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FB34C6-2C39-6046-922B-A7AAEF39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F1D5-DF8F-DF42-A18E-9417D722FC85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6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Radiothérapie Dakar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5418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13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14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Radiothérapie Dakar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4755255"/>
            <a:ext cx="10801513" cy="1344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 smtClean="0"/>
              <a:t>Dantec</a:t>
            </a:r>
            <a:r>
              <a:rPr lang="fr-FR" dirty="0" smtClean="0"/>
              <a:t>:          597/1777 patients        33,59%                </a:t>
            </a:r>
          </a:p>
          <a:p>
            <a:pPr marL="0" indent="0">
              <a:buNone/>
            </a:pPr>
            <a:r>
              <a:rPr lang="fr-FR" dirty="0" err="1" smtClean="0"/>
              <a:t>Dalal</a:t>
            </a:r>
            <a:r>
              <a:rPr lang="fr-FR" dirty="0" smtClean="0"/>
              <a:t> JAMM: 341/1989 patients        17,14 %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754772"/>
              </p:ext>
            </p:extLst>
          </p:nvPr>
        </p:nvGraphicFramePr>
        <p:xfrm>
          <a:off x="685801" y="1500188"/>
          <a:ext cx="10101263" cy="2998867"/>
        </p:xfrm>
        <a:graphic>
          <a:graphicData uri="http://schemas.openxmlformats.org/drawingml/2006/table">
            <a:tbl>
              <a:tblPr/>
              <a:tblGrid>
                <a:gridCol w="1808459">
                  <a:extLst>
                    <a:ext uri="{9D8B030D-6E8A-4147-A177-3AD203B41FA5}">
                      <a16:colId xmlns:a16="http://schemas.microsoft.com/office/drawing/2014/main" val="360946474"/>
                    </a:ext>
                  </a:extLst>
                </a:gridCol>
                <a:gridCol w="1808460">
                  <a:extLst>
                    <a:ext uri="{9D8B030D-6E8A-4147-A177-3AD203B41FA5}">
                      <a16:colId xmlns:a16="http://schemas.microsoft.com/office/drawing/2014/main" val="870211278"/>
                    </a:ext>
                  </a:extLst>
                </a:gridCol>
                <a:gridCol w="1029952">
                  <a:extLst>
                    <a:ext uri="{9D8B030D-6E8A-4147-A177-3AD203B41FA5}">
                      <a16:colId xmlns:a16="http://schemas.microsoft.com/office/drawing/2014/main" val="734826062"/>
                    </a:ext>
                  </a:extLst>
                </a:gridCol>
                <a:gridCol w="1319377">
                  <a:extLst>
                    <a:ext uri="{9D8B030D-6E8A-4147-A177-3AD203B41FA5}">
                      <a16:colId xmlns:a16="http://schemas.microsoft.com/office/drawing/2014/main" val="1894270672"/>
                    </a:ext>
                  </a:extLst>
                </a:gridCol>
                <a:gridCol w="974682">
                  <a:extLst>
                    <a:ext uri="{9D8B030D-6E8A-4147-A177-3AD203B41FA5}">
                      <a16:colId xmlns:a16="http://schemas.microsoft.com/office/drawing/2014/main" val="680379981"/>
                    </a:ext>
                  </a:extLst>
                </a:gridCol>
                <a:gridCol w="974682">
                  <a:extLst>
                    <a:ext uri="{9D8B030D-6E8A-4147-A177-3AD203B41FA5}">
                      <a16:colId xmlns:a16="http://schemas.microsoft.com/office/drawing/2014/main" val="3266434972"/>
                    </a:ext>
                  </a:extLst>
                </a:gridCol>
                <a:gridCol w="1210969">
                  <a:extLst>
                    <a:ext uri="{9D8B030D-6E8A-4147-A177-3AD203B41FA5}">
                      <a16:colId xmlns:a16="http://schemas.microsoft.com/office/drawing/2014/main" val="1610884797"/>
                    </a:ext>
                  </a:extLst>
                </a:gridCol>
                <a:gridCol w="974682">
                  <a:extLst>
                    <a:ext uri="{9D8B030D-6E8A-4147-A177-3AD203B41FA5}">
                      <a16:colId xmlns:a16="http://schemas.microsoft.com/office/drawing/2014/main" val="2702097865"/>
                    </a:ext>
                  </a:extLst>
                </a:gridCol>
              </a:tblGrid>
              <a:tr h="10388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Localisations 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59520"/>
                  </a:ext>
                </a:extLst>
              </a:tr>
              <a:tr h="4077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 utérin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Dantec</a:t>
                      </a:r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80321"/>
                  </a:ext>
                </a:extLst>
              </a:tr>
              <a:tr h="4077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Dalal</a:t>
                      </a:r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JAMM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28498"/>
                  </a:ext>
                </a:extLst>
              </a:tr>
              <a:tr h="57222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Autres localisations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Dantec</a:t>
                      </a:r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88834"/>
                  </a:ext>
                </a:extLst>
              </a:tr>
              <a:tr h="572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Dalal</a:t>
                      </a:r>
                      <a:r>
                        <a:rPr lang="fr-FR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JAMM</a:t>
                      </a:r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81944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14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de Touba 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82709"/>
              </p:ext>
            </p:extLst>
          </p:nvPr>
        </p:nvGraphicFramePr>
        <p:xfrm>
          <a:off x="1049866" y="1690689"/>
          <a:ext cx="9855200" cy="4100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1705335392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438493028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758082924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828258980"/>
                    </a:ext>
                  </a:extLst>
                </a:gridCol>
              </a:tblGrid>
              <a:tr h="14095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4000" u="none" strike="noStrike" dirty="0">
                          <a:effectLst/>
                        </a:rPr>
                        <a:t>Age 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101629"/>
                  </a:ext>
                </a:extLst>
              </a:tr>
              <a:tr h="13454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u="none" strike="noStrike" dirty="0">
                          <a:effectLst/>
                        </a:rPr>
                        <a:t>Min</a:t>
                      </a:r>
                      <a:endParaRPr lang="fr-FR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u="none" strike="noStrike" dirty="0">
                          <a:effectLst/>
                        </a:rPr>
                        <a:t>Max</a:t>
                      </a:r>
                      <a:endParaRPr lang="fr-FR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u="none" strike="noStrike" dirty="0">
                          <a:effectLst/>
                        </a:rPr>
                        <a:t>Moyenne</a:t>
                      </a:r>
                      <a:endParaRPr lang="fr-FR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u="none" strike="noStrike" dirty="0" smtClean="0">
                          <a:effectLst/>
                        </a:rPr>
                        <a:t>Médiane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1879508"/>
                  </a:ext>
                </a:extLst>
              </a:tr>
              <a:tr h="13454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u="none" strike="noStrike" dirty="0">
                          <a:effectLst/>
                        </a:rPr>
                        <a:t>25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u="none" strike="noStrike" dirty="0">
                          <a:effectLst/>
                        </a:rPr>
                        <a:t>84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u="none" strike="noStrike" dirty="0">
                          <a:effectLst/>
                        </a:rPr>
                        <a:t>56,5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u="none" strike="noStrike" dirty="0">
                          <a:effectLst/>
                        </a:rPr>
                        <a:t>55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7157575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23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de Touba </a:t>
            </a: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D615B0B-AB0E-C0F8-0E99-7A652F6B5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043240"/>
              </p:ext>
            </p:extLst>
          </p:nvPr>
        </p:nvGraphicFramePr>
        <p:xfrm>
          <a:off x="838200" y="1388532"/>
          <a:ext cx="10515600" cy="496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16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17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Centre Privé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6" y="1236133"/>
            <a:ext cx="10100733" cy="4859867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986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Stadification</a:t>
            </a:r>
            <a:r>
              <a:rPr lang="fr-FR" dirty="0" smtClean="0"/>
              <a:t> à </a:t>
            </a:r>
            <a:r>
              <a:rPr lang="fr-FR" dirty="0"/>
              <a:t>D</a:t>
            </a:r>
            <a:r>
              <a:rPr lang="fr-FR" dirty="0" smtClean="0"/>
              <a:t>akar</a:t>
            </a:r>
            <a:endParaRPr lang="fr-FR" dirty="0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6517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18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91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Stadification</a:t>
            </a:r>
            <a:r>
              <a:rPr lang="fr-FR" dirty="0" smtClean="0"/>
              <a:t> au centre Privé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7" y="1337733"/>
            <a:ext cx="10109200" cy="501861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1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Incidence cancer du col 128/100,000 femmes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500,000 nouveaux cas en 2020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1 million nouveaux cas en 2030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Mortalité 70 %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Cancer aux 5 paradoxes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2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9" cy="89618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wrap="square" lIns="0" tIns="9694" rIns="0" bIns="0" rtlCol="0" anchor="ctr">
            <a:spAutoFit/>
          </a:bodyPr>
          <a:lstStyle/>
          <a:p>
            <a:pPr marL="9230" algn="ctr">
              <a:spcBef>
                <a:spcPts val="77"/>
              </a:spcBef>
            </a:pPr>
            <a:r>
              <a:rPr lang="fr-FR" sz="1800" spc="6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fr-FR" sz="1800" spc="6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sz="2800" b="0" u="none" spc="6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</a:t>
            </a:r>
            <a:r>
              <a:rPr lang="fr-FR" sz="2800" b="0" u="none" spc="6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adiochimiothérapie concomitante</a:t>
            </a:r>
            <a:r>
              <a:rPr lang="en-US" sz="2800" b="0" u="none" spc="6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vs RT </a:t>
            </a:r>
            <a:r>
              <a:rPr lang="en-US" sz="2800" b="0" u="none" spc="6" dirty="0" err="1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seule</a:t>
            </a:r>
            <a:r>
              <a:rPr lang="en-US" sz="1800" u="none" spc="6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sz="1800" u="none" spc="6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endParaRPr sz="1800" u="none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4313" y="1099929"/>
            <a:ext cx="11145078" cy="5393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138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CE4626-C1F5-7242-95D8-8E660A73CF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SN" smtClean="0"/>
              <a:t>20</a:t>
            </a:fld>
            <a:endParaRPr lang="fr-S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805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2D823-3679-4714-8675-C42B25D7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1598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Faut il inclure systématiquement les aires LA si non atteintes 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A2EBA0-2A9C-4580-9507-9FBE0064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" y="3679190"/>
            <a:ext cx="11979965" cy="289385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FR" dirty="0"/>
              <a:t>Stades IB, IIA et IIB</a:t>
            </a:r>
          </a:p>
          <a:p>
            <a:pPr>
              <a:buFont typeface="Arial"/>
              <a:buChar char="•"/>
            </a:pPr>
            <a:r>
              <a:rPr lang="fr-FR" dirty="0"/>
              <a:t>Bénéfice en SG à 10 ans : 55 vs 44% </a:t>
            </a:r>
          </a:p>
          <a:p>
            <a:pPr>
              <a:buFont typeface="Arial"/>
              <a:buChar char="•"/>
            </a:pPr>
            <a:r>
              <a:rPr lang="fr-FR" dirty="0"/>
              <a:t>mais pas de différence significatif en terme de RLR  (35 vs 31%).</a:t>
            </a:r>
          </a:p>
          <a:p>
            <a:pPr>
              <a:buFont typeface="Arial"/>
              <a:buChar char="•"/>
            </a:pPr>
            <a:r>
              <a:rPr lang="fr-FR" dirty="0"/>
              <a:t>Toxicité G4 et 5 : ↑  8% vs 4% </a:t>
            </a:r>
          </a:p>
          <a:p>
            <a:pPr>
              <a:buFont typeface="Wingdings" pitchFamily="2" charset="2"/>
              <a:buChar char="Ø"/>
            </a:pPr>
            <a:r>
              <a:rPr lang="fr-FR" b="1" dirty="0"/>
              <a:t>N’inclure les LA que si macroscopiquement atteintes (ou N+ curage)</a:t>
            </a:r>
            <a:endParaRPr lang="fr-SN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18F36A-C891-4E1E-9A06-AE6A40431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" y="1150609"/>
            <a:ext cx="11979965" cy="229395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1EE0D3-E49A-EF47-A2FE-28224D9B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FE8E-29B4-0244-AD13-A641DAF6AA21}" type="slidenum">
              <a:rPr lang="fr-FR" smtClean="0"/>
              <a:t>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119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08" y="1867044"/>
            <a:ext cx="6045727" cy="41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51512" y="6323598"/>
            <a:ext cx="7208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1600" i="1" dirty="0" err="1">
                <a:latin typeface="+mj-lt"/>
                <a:ea typeface="Calibri" charset="0"/>
                <a:cs typeface="Calibri" charset="0"/>
              </a:rPr>
              <a:t>Chemoradiotherapy</a:t>
            </a:r>
            <a:r>
              <a:rPr lang="fr-FR" sz="1600" i="1" dirty="0">
                <a:latin typeface="+mj-lt"/>
                <a:ea typeface="Calibri" charset="0"/>
                <a:cs typeface="Calibri" charset="0"/>
              </a:rPr>
              <a:t> for Cervical Cancer Meta-</a:t>
            </a:r>
            <a:r>
              <a:rPr lang="fr-FR" sz="1600" i="1" dirty="0" err="1">
                <a:latin typeface="+mj-lt"/>
                <a:ea typeface="Calibri" charset="0"/>
                <a:cs typeface="Calibri" charset="0"/>
              </a:rPr>
              <a:t>Analysis</a:t>
            </a:r>
            <a:r>
              <a:rPr lang="fr-FR" sz="1600" i="1" dirty="0">
                <a:latin typeface="+mj-lt"/>
                <a:ea typeface="Calibri" charset="0"/>
                <a:cs typeface="Calibri" charset="0"/>
              </a:rPr>
              <a:t> Collaboration, J Clin </a:t>
            </a:r>
            <a:r>
              <a:rPr lang="fr-FR" sz="1600" i="1" dirty="0" err="1">
                <a:latin typeface="+mj-lt"/>
                <a:ea typeface="Calibri" charset="0"/>
                <a:cs typeface="Calibri" charset="0"/>
              </a:rPr>
              <a:t>Oncol</a:t>
            </a:r>
            <a:r>
              <a:rPr lang="fr-FR" sz="1600" i="1" dirty="0">
                <a:latin typeface="+mj-lt"/>
                <a:ea typeface="Calibri" charset="0"/>
                <a:cs typeface="Calibri" charset="0"/>
              </a:rPr>
              <a:t> 2008</a:t>
            </a:r>
          </a:p>
        </p:txBody>
      </p:sp>
      <p:sp>
        <p:nvSpPr>
          <p:cNvPr id="6149" name="ZoneTexte 10"/>
          <p:cNvSpPr txBox="1">
            <a:spLocks noChangeArrowheads="1"/>
          </p:cNvSpPr>
          <p:nvPr/>
        </p:nvSpPr>
        <p:spPr bwMode="auto">
          <a:xfrm>
            <a:off x="702365" y="2539792"/>
            <a:ext cx="50745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13 essais, 3128 ptes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OS :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+mj-lt"/>
              </a:rPr>
              <a:t>+6%</a:t>
            </a:r>
            <a:r>
              <a:rPr lang="fr-FR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à 5 ans, HR = 0,81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DFS :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+mj-lt"/>
              </a:rPr>
              <a:t>+8%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à 5 ans, HR = 0,78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Bénéfice sur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CL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 DMFS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Platines et non-platines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Surtout pour stades I et II</a:t>
            </a:r>
          </a:p>
          <a:p>
            <a:pPr eaLnBrk="1" hangingPunct="1">
              <a:buClr>
                <a:srgbClr val="5BA5B3"/>
              </a:buClr>
              <a:buFont typeface="Wingdings" pitchFamily="2" charset="2"/>
              <a:buChar char="§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1" y="1867044"/>
            <a:ext cx="4469872" cy="6727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Méta-analyse Cochrane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365" y="4962917"/>
            <a:ext cx="4605707" cy="1093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CDDP hebdo </a:t>
            </a:r>
          </a:p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40 mg/m2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EE2C79C-8137-0C4C-81E4-84170EEE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Chimiothérapie concomitante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1942B8-2B16-DB41-9A90-F4523B3E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FE8E-29B4-0244-AD13-A641DAF6AA21}" type="slidenum">
              <a:rPr lang="fr-FR" smtClean="0"/>
              <a:t>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45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EDD549-4C56-4CA9-BFF1-57C7BE8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3757"/>
            <a:ext cx="12192000" cy="461320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b="1" dirty="0">
                <a:latin typeface="Gill Sans MT" panose="020B0502020104020203" pitchFamily="34" charset="0"/>
              </a:rPr>
              <a:t>Résultats:</a:t>
            </a:r>
          </a:p>
          <a:p>
            <a:pPr marL="0" indent="0">
              <a:buNone/>
            </a:pPr>
            <a:r>
              <a:rPr lang="fr-FR" dirty="0">
                <a:latin typeface="Gill Sans MT" panose="020B0502020104020203" pitchFamily="34" charset="0"/>
              </a:rPr>
              <a:t>- Amélioration de la SSP avec la RCC de 13% et de la SG</a:t>
            </a:r>
          </a:p>
          <a:p>
            <a:pPr>
              <a:buFontTx/>
              <a:buChar char="-"/>
            </a:pPr>
            <a:r>
              <a:rPr lang="fr-FR" dirty="0">
                <a:latin typeface="Gill Sans MT" panose="020B0502020104020203" pitchFamily="34" charset="0"/>
              </a:rPr>
              <a:t>Diminution significative du taux de récidive locale avec la RCC</a:t>
            </a:r>
          </a:p>
          <a:p>
            <a:pPr>
              <a:buFontTx/>
              <a:buChar char="-"/>
            </a:pPr>
            <a:r>
              <a:rPr lang="fr-FR" dirty="0">
                <a:latin typeface="Gill Sans MT" panose="020B0502020104020203" pitchFamily="34" charset="0"/>
              </a:rPr>
              <a:t>Diminution significative du taux de récidive à distance avec la RCC</a:t>
            </a:r>
          </a:p>
          <a:p>
            <a:pPr>
              <a:buFontTx/>
              <a:buChar char="-"/>
            </a:pPr>
            <a:r>
              <a:rPr lang="fr-FR" dirty="0">
                <a:latin typeface="Gill Sans MT" panose="020B0502020104020203" pitchFamily="34" charset="0"/>
              </a:rPr>
              <a:t>Augmentation significative de la toxicité avec la RCC</a:t>
            </a:r>
          </a:p>
          <a:p>
            <a:pPr>
              <a:buFontTx/>
              <a:buChar char="-"/>
            </a:pPr>
            <a:endParaRPr lang="fr-FR" dirty="0">
              <a:latin typeface="Gill Sans MT" panose="020B0502020104020203" pitchFamily="34" charset="0"/>
            </a:endParaRPr>
          </a:p>
          <a:p>
            <a:pPr>
              <a:buFontTx/>
              <a:buChar char="-"/>
            </a:pPr>
            <a:endParaRPr lang="fr-FR" dirty="0">
              <a:latin typeface="Gill Sans MT" panose="020B0502020104020203" pitchFamily="34" charset="0"/>
            </a:endParaRPr>
          </a:p>
          <a:p>
            <a:pPr>
              <a:buFontTx/>
              <a:buChar char="-"/>
            </a:pP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E3312FD-9C6B-824D-8825-5063C1B0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FE8E-29B4-0244-AD13-A641DAF6AA21}" type="slidenum">
              <a:rPr lang="fr-FR" smtClean="0"/>
              <a:t>23</a:t>
            </a:fld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5FC6C2D-6E20-D045-B5A8-8FF4EFAA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6"/>
            <a:ext cx="12191999" cy="110818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Chimiothérapie concomitante ?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13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8FEC7-B927-F749-B458-0115021B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Quelle chimiothérapie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7B0C05-9B5F-8A49-8375-CFD9095FA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Référence </a:t>
            </a:r>
            <a:r>
              <a:rPr lang="fr-FR" sz="2400" dirty="0"/>
              <a:t>: </a:t>
            </a:r>
          </a:p>
          <a:p>
            <a:pPr lvl="1"/>
            <a:r>
              <a:rPr lang="fr-FR" dirty="0"/>
              <a:t>Cisplatine hebdomadaire 40mg/m2 </a:t>
            </a:r>
            <a:r>
              <a:rPr lang="fr-FR" i="1" dirty="0"/>
              <a:t>(depuis NCI 1999)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sz="2400" b="1" dirty="0"/>
              <a:t>Option :</a:t>
            </a:r>
          </a:p>
          <a:p>
            <a:pPr lvl="1"/>
            <a:r>
              <a:rPr lang="fr-FR" dirty="0"/>
              <a:t>Carboplatine AUC2 hebdomadaire </a:t>
            </a:r>
            <a:endParaRPr lang="fr-FR" i="1" dirty="0"/>
          </a:p>
          <a:p>
            <a:pPr lvl="2"/>
            <a:r>
              <a:rPr lang="fr-FR" sz="2400" i="1" dirty="0">
                <a:solidFill>
                  <a:schemeClr val="bg1">
                    <a:lumMod val="65000"/>
                  </a:schemeClr>
                </a:solidFill>
              </a:rPr>
              <a:t>Nam The </a:t>
            </a:r>
            <a:r>
              <a:rPr lang="fr-FR" sz="2400" i="1" dirty="0" err="1">
                <a:solidFill>
                  <a:schemeClr val="bg1">
                    <a:lumMod val="65000"/>
                  </a:schemeClr>
                </a:solidFill>
              </a:rPr>
              <a:t>Oncologist</a:t>
            </a:r>
            <a:r>
              <a:rPr lang="fr-FR" sz="2400" i="1" dirty="0">
                <a:solidFill>
                  <a:schemeClr val="bg1">
                    <a:lumMod val="65000"/>
                  </a:schemeClr>
                </a:solidFill>
              </a:rPr>
              <a:t> 2013 : </a:t>
            </a:r>
            <a:r>
              <a:rPr lang="fr-FR" sz="2400" i="1" dirty="0" err="1">
                <a:solidFill>
                  <a:schemeClr val="bg1">
                    <a:lumMod val="65000"/>
                  </a:schemeClr>
                </a:solidFill>
              </a:rPr>
              <a:t>Carbo</a:t>
            </a:r>
            <a:r>
              <a:rPr lang="fr-FR" sz="2400" i="1" dirty="0">
                <a:solidFill>
                  <a:schemeClr val="bg1">
                    <a:lumMod val="65000"/>
                  </a:schemeClr>
                </a:solidFill>
              </a:rPr>
              <a:t> vs </a:t>
            </a:r>
            <a:r>
              <a:rPr lang="fr-FR" sz="2400" i="1" dirty="0" err="1">
                <a:solidFill>
                  <a:schemeClr val="bg1">
                    <a:lumMod val="65000"/>
                  </a:schemeClr>
                </a:solidFill>
              </a:rPr>
              <a:t>Cisplat</a:t>
            </a:r>
            <a:r>
              <a:rPr lang="fr-FR" sz="2400" i="1" dirty="0">
                <a:solidFill>
                  <a:schemeClr val="bg1">
                    <a:lumMod val="65000"/>
                  </a:schemeClr>
                </a:solidFill>
              </a:rPr>
              <a:t> hebdo, </a:t>
            </a:r>
            <a:r>
              <a:rPr lang="fr-FR" sz="2400" i="1" dirty="0" err="1">
                <a:solidFill>
                  <a:schemeClr val="bg1">
                    <a:lumMod val="65000"/>
                  </a:schemeClr>
                </a:solidFill>
              </a:rPr>
              <a:t>poor</a:t>
            </a:r>
            <a:r>
              <a:rPr lang="fr-FR" sz="2400" i="1" dirty="0">
                <a:solidFill>
                  <a:schemeClr val="bg1">
                    <a:lumMod val="65000"/>
                  </a:schemeClr>
                </a:solidFill>
              </a:rPr>
              <a:t> PS, prospective non R, n=51 vs 48 : meilleure tolérance, idem survie</a:t>
            </a:r>
          </a:p>
          <a:p>
            <a:pPr lvl="1"/>
            <a:r>
              <a:rPr lang="fr-FR" dirty="0"/>
              <a:t>5FU-Mitomycine C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fr-FR" i="1" dirty="0" err="1">
                <a:solidFill>
                  <a:schemeClr val="bg1">
                    <a:lumMod val="65000"/>
                  </a:schemeClr>
                </a:solidFill>
              </a:rPr>
              <a:t>Lorvidhaya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 IJROBP 2003: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prospective, Phase III multicenter randomized trial, n=926)</a:t>
            </a:r>
          </a:p>
          <a:p>
            <a:pPr lvl="1"/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L’intérêt de l’association 5FU-cisplatine n’a pas été démontré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DD9D8F-7148-F745-864C-97EBFC1E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FE8E-29B4-0244-AD13-A641DAF6AA21}" type="slidenum">
              <a:rPr lang="fr-FR" smtClean="0"/>
              <a:t>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318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2598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Nombre de cycles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8CADB0-3D20-5442-8C8F-004C2DFE888D}"/>
              </a:ext>
            </a:extLst>
          </p:cNvPr>
          <p:cNvSpPr txBox="1"/>
          <p:nvPr/>
        </p:nvSpPr>
        <p:spPr>
          <a:xfrm>
            <a:off x="7476414" y="638724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/>
              <a:t>Nugent</a:t>
            </a:r>
            <a:r>
              <a:rPr lang="fr-FR" sz="1200" i="1" dirty="0"/>
              <a:t>, </a:t>
            </a:r>
            <a:r>
              <a:rPr lang="fr-FR" sz="1200" i="1" dirty="0" err="1"/>
              <a:t>Gynecologic</a:t>
            </a:r>
            <a:r>
              <a:rPr lang="fr-FR" sz="1200" i="1" dirty="0"/>
              <a:t> </a:t>
            </a:r>
            <a:r>
              <a:rPr lang="fr-FR" sz="1200" i="1" dirty="0" err="1"/>
              <a:t>oncology</a:t>
            </a:r>
            <a:r>
              <a:rPr lang="fr-FR" sz="1200" i="1" dirty="0"/>
              <a:t> 2009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62598"/>
            <a:ext cx="12192000" cy="317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N=118,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Rétrospectif,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2003-2007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Stade IB2-IVA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70% IB2 ou II,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65% &lt;6cm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91% CE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RCT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Cisplat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hebdo 40)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puis curiethérapie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ont eu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moins de 6 cycles</a:t>
            </a:r>
          </a:p>
          <a:p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cycles= facteur pronostique en PFS et OS</a:t>
            </a:r>
          </a:p>
          <a:p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cycles vs 1-4 : PFS HR 7,3 (p=0,0002) et OS HR 14,3 (p &lt;0,0001)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65B78C-D99F-F441-8339-2B5159F03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9189"/>
            <a:ext cx="12192000" cy="219487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629884" y="5956844"/>
            <a:ext cx="684584" cy="1937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8108793" y="5956844"/>
            <a:ext cx="684584" cy="146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120349" y="5910869"/>
            <a:ext cx="848138" cy="3357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936FA3-C308-A549-AF24-E0DCFB21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FE8E-29B4-0244-AD13-A641DAF6AA21}" type="slidenum">
              <a:rPr lang="fr-FR" smtClean="0"/>
              <a:t>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530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337"/>
            <a:ext cx="12192000" cy="109535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Nombre de cycles ?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8CADB0-3D20-5442-8C8F-004C2DFE888D}"/>
              </a:ext>
            </a:extLst>
          </p:cNvPr>
          <p:cNvSpPr txBox="1"/>
          <p:nvPr/>
        </p:nvSpPr>
        <p:spPr>
          <a:xfrm>
            <a:off x="7772400" y="6493667"/>
            <a:ext cx="24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/>
              <a:t>Nugent</a:t>
            </a:r>
            <a:r>
              <a:rPr lang="fr-FR" sz="1200" i="1" dirty="0"/>
              <a:t>, </a:t>
            </a:r>
            <a:r>
              <a:rPr lang="fr-FR" sz="1200" i="1" dirty="0" err="1"/>
              <a:t>Gynecologic</a:t>
            </a:r>
            <a:r>
              <a:rPr lang="fr-FR" sz="1200" i="1" dirty="0"/>
              <a:t> </a:t>
            </a:r>
            <a:r>
              <a:rPr lang="fr-FR" sz="1200" i="1" dirty="0" err="1"/>
              <a:t>oncology</a:t>
            </a:r>
            <a:r>
              <a:rPr lang="fr-FR" sz="1200" i="1" dirty="0"/>
              <a:t> 2009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2" y="862178"/>
            <a:ext cx="7657073" cy="3205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N=118,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Rétrospectif,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2003-2007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Stade IB2-IVA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70% IB2 ou II,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65% &lt;6cm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91% CE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RCT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Cisplat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hebdo 40)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puis curiethérapie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&lt;6 cycles</a:t>
            </a:r>
          </a:p>
          <a:p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vs 5 cycles: 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65B78C-D99F-F441-8339-2B5159F03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" y="4143800"/>
            <a:ext cx="12183778" cy="238194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656648" y="6168930"/>
            <a:ext cx="666328" cy="242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1164946" y="6129426"/>
            <a:ext cx="684584" cy="29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222" y="6216519"/>
            <a:ext cx="684584" cy="146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936680-60C7-7E49-A810-B2D92AC0DF66}"/>
              </a:ext>
            </a:extLst>
          </p:cNvPr>
          <p:cNvSpPr/>
          <p:nvPr/>
        </p:nvSpPr>
        <p:spPr>
          <a:xfrm>
            <a:off x="7665295" y="3699847"/>
            <a:ext cx="4431594" cy="490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 total : 5 cycles minimum pendant la RCT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16EBB7-D383-D34E-BC58-24218C01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FE8E-29B4-0244-AD13-A641DAF6AA21}" type="slidenum">
              <a:rPr lang="fr-FR" smtClean="0"/>
              <a:t>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85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 smtClean="0"/>
              <a:t>Radiothérapie nécessaire à la plupart de nos patientes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Chimiothérapie en fonction disponibilité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Gestion toxicité chronique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Nécessité d’essais thérapeutiques prospectifs locaux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3ème congrès national 2ème congrès international SSCPP 23-24-25 mai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95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C2FE08D4-1B19-D747-8BA1-20F7935EFA0B}"/>
              </a:ext>
            </a:extLst>
          </p:cNvPr>
          <p:cNvSpPr/>
          <p:nvPr/>
        </p:nvSpPr>
        <p:spPr>
          <a:xfrm>
            <a:off x="4914900" y="2471739"/>
            <a:ext cx="2044700" cy="28797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FFF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lIns="68580" tIns="34290" rIns="68580" bIns="34290" anchor="ctr"/>
          <a:lstStyle/>
          <a:p>
            <a:pPr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806689C7-CDEE-3647-9BB0-89157A07400C}"/>
              </a:ext>
            </a:extLst>
          </p:cNvPr>
          <p:cNvSpPr/>
          <p:nvPr/>
        </p:nvSpPr>
        <p:spPr>
          <a:xfrm>
            <a:off x="5102225" y="2797175"/>
            <a:ext cx="1619250" cy="23764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chemeClr val="accent2">
              <a:lumMod val="75000"/>
            </a:schemeClr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lIns="68580" tIns="34290" rIns="68580" bIns="34290" anchor="ctr"/>
          <a:lstStyle/>
          <a:p>
            <a:pPr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9D775E7C-FDBC-6540-837C-371308E71422}"/>
              </a:ext>
            </a:extLst>
          </p:cNvPr>
          <p:cNvSpPr/>
          <p:nvPr/>
        </p:nvSpPr>
        <p:spPr>
          <a:xfrm>
            <a:off x="5284789" y="3490914"/>
            <a:ext cx="1296987" cy="12969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chemeClr val="accent2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lIns="68580" tIns="34290" rIns="68580" bIns="34290" anchor="ctr"/>
          <a:lstStyle/>
          <a:p>
            <a:pPr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92A52835-3589-8A42-9B59-4CB0F35A8601}"/>
              </a:ext>
            </a:extLst>
          </p:cNvPr>
          <p:cNvSpPr/>
          <p:nvPr/>
        </p:nvSpPr>
        <p:spPr>
          <a:xfrm>
            <a:off x="5572125" y="3814763"/>
            <a:ext cx="685800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F00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lIns="68580" tIns="34290" rIns="68580" bIns="34290" anchor="ctr"/>
          <a:lstStyle/>
          <a:p>
            <a:pPr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DEB40EA6-4A7A-2D48-8959-55BB2E1C4E4C}"/>
              </a:ext>
            </a:extLst>
          </p:cNvPr>
          <p:cNvSpPr txBox="1"/>
          <p:nvPr/>
        </p:nvSpPr>
        <p:spPr>
          <a:xfrm>
            <a:off x="2909889" y="4487864"/>
            <a:ext cx="1512887" cy="484187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50" kern="0" dirty="0">
                <a:solidFill>
                  <a:srgbClr val="000000"/>
                </a:solidFill>
                <a:latin typeface="Arial"/>
                <a:cs typeface="Arial"/>
              </a:rPr>
              <a:t>CTV (toujours traité)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FF63A14-E426-4645-AF65-9966E627E5F3}"/>
              </a:ext>
            </a:extLst>
          </p:cNvPr>
          <p:cNvSpPr txBox="1"/>
          <p:nvPr/>
        </p:nvSpPr>
        <p:spPr>
          <a:xfrm>
            <a:off x="2990851" y="3989389"/>
            <a:ext cx="164782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50" kern="0" dirty="0">
                <a:solidFill>
                  <a:srgbClr val="000000"/>
                </a:solidFill>
                <a:latin typeface="Arial"/>
                <a:cs typeface="Arial"/>
              </a:rPr>
              <a:t>GTV (toujours  traité)</a:t>
            </a:r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62602BDB-D2C4-7746-90BA-6041C862EAA0}"/>
              </a:ext>
            </a:extLst>
          </p:cNvPr>
          <p:cNvSpPr/>
          <p:nvPr/>
        </p:nvSpPr>
        <p:spPr>
          <a:xfrm>
            <a:off x="4584701" y="4132264"/>
            <a:ext cx="1350963" cy="333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tailEnd type="arrow"/>
          </a:ln>
        </p:spPr>
        <p:txBody>
          <a:bodyPr lIns="68580" tIns="34290" rIns="68580" bIns="34290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F0C31008-2810-324C-A7BF-9C9E4B910F76}"/>
              </a:ext>
            </a:extLst>
          </p:cNvPr>
          <p:cNvSpPr/>
          <p:nvPr/>
        </p:nvSpPr>
        <p:spPr>
          <a:xfrm flipV="1">
            <a:off x="4935539" y="2625725"/>
            <a:ext cx="102552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66675">
            <a:solidFill>
              <a:schemeClr val="accent1"/>
            </a:solidFill>
            <a:prstDash val="solid"/>
            <a:round/>
            <a:tailEnd type="arrow"/>
          </a:ln>
        </p:spPr>
        <p:txBody>
          <a:bodyPr lIns="68580" tIns="34290" rIns="68580" bIns="34290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B05D0987-D59F-9849-8E42-CEE41411C741}"/>
              </a:ext>
            </a:extLst>
          </p:cNvPr>
          <p:cNvSpPr txBox="1"/>
          <p:nvPr/>
        </p:nvSpPr>
        <p:spPr>
          <a:xfrm>
            <a:off x="2960689" y="2898776"/>
            <a:ext cx="2484437" cy="27622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50" kern="0" dirty="0">
                <a:solidFill>
                  <a:srgbClr val="0070C0"/>
                </a:solidFill>
                <a:latin typeface="Arial"/>
                <a:cs typeface="Arial"/>
              </a:rPr>
              <a:t>Variation </a:t>
            </a:r>
            <a:r>
              <a:rPr lang="fr-FR" sz="1350" u="sng" kern="0" dirty="0" err="1">
                <a:solidFill>
                  <a:srgbClr val="0070C0"/>
                </a:solidFill>
                <a:latin typeface="Arial"/>
                <a:cs typeface="Arial"/>
              </a:rPr>
              <a:t>Intra</a:t>
            </a:r>
            <a:r>
              <a:rPr lang="fr-FR" sz="1350" kern="0" dirty="0" err="1">
                <a:solidFill>
                  <a:srgbClr val="0070C0"/>
                </a:solidFill>
                <a:latin typeface="Arial"/>
                <a:cs typeface="Arial"/>
              </a:rPr>
              <a:t>fraction</a:t>
            </a:r>
            <a:endParaRPr lang="fr-FR" sz="1350" kern="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5A1D8CE9-F851-B54D-87A9-9ECE9E8ABE81}"/>
              </a:ext>
            </a:extLst>
          </p:cNvPr>
          <p:cNvSpPr txBox="1"/>
          <p:nvPr/>
        </p:nvSpPr>
        <p:spPr>
          <a:xfrm>
            <a:off x="2960689" y="2533651"/>
            <a:ext cx="1830387" cy="27622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50" kern="0" dirty="0">
                <a:solidFill>
                  <a:srgbClr val="0070C0"/>
                </a:solidFill>
                <a:latin typeface="Arial"/>
                <a:cs typeface="Arial"/>
              </a:rPr>
              <a:t>Variation </a:t>
            </a:r>
            <a:r>
              <a:rPr lang="fr-FR" sz="1350" u="sng" kern="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fr-FR" sz="1350" u="sng" kern="0" dirty="0" err="1">
                <a:solidFill>
                  <a:srgbClr val="0070C0"/>
                </a:solidFill>
                <a:latin typeface="Arial"/>
                <a:cs typeface="Arial"/>
              </a:rPr>
              <a:t>Inter</a:t>
            </a:r>
            <a:r>
              <a:rPr lang="fr-FR" sz="1350" kern="0" dirty="0" err="1">
                <a:solidFill>
                  <a:srgbClr val="0070C0"/>
                </a:solidFill>
                <a:latin typeface="Arial"/>
                <a:cs typeface="Arial"/>
              </a:rPr>
              <a:t>fraction</a:t>
            </a:r>
            <a:endParaRPr lang="fr-FR" sz="1350" kern="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61FA790B-8DB5-A140-82EF-971B179AB5C1}"/>
              </a:ext>
            </a:extLst>
          </p:cNvPr>
          <p:cNvSpPr txBox="1"/>
          <p:nvPr/>
        </p:nvSpPr>
        <p:spPr>
          <a:xfrm>
            <a:off x="1077914" y="4097340"/>
            <a:ext cx="1871664" cy="68480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>
                <a:solidFill>
                  <a:srgbClr val="000000"/>
                </a:solidFill>
                <a:latin typeface="Arial"/>
                <a:cs typeface="Arial"/>
              </a:rPr>
              <a:t>Tumeur dépendante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54BEB0BC-383B-C349-A722-3676C4762801}"/>
              </a:ext>
            </a:extLst>
          </p:cNvPr>
          <p:cNvSpPr txBox="1"/>
          <p:nvPr/>
        </p:nvSpPr>
        <p:spPr>
          <a:xfrm>
            <a:off x="615561" y="2642732"/>
            <a:ext cx="1517651" cy="6232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kern="0" dirty="0">
                <a:solidFill>
                  <a:srgbClr val="0070C0"/>
                </a:solidFill>
                <a:latin typeface="Arial"/>
                <a:cs typeface="Arial"/>
              </a:rPr>
              <a:t>Technique dépendante</a:t>
            </a:r>
          </a:p>
        </p:txBody>
      </p:sp>
      <p:sp>
        <p:nvSpPr>
          <p:cNvPr id="16" name="Oval 22">
            <a:extLst>
              <a:ext uri="{FF2B5EF4-FFF2-40B4-BE49-F238E27FC236}">
                <a16:creationId xmlns:a16="http://schemas.microsoft.com/office/drawing/2014/main" id="{692E3956-EBAE-2949-9AD9-02F76B96E376}"/>
              </a:ext>
            </a:extLst>
          </p:cNvPr>
          <p:cNvSpPr/>
          <p:nvPr/>
        </p:nvSpPr>
        <p:spPr>
          <a:xfrm>
            <a:off x="8156575" y="3252788"/>
            <a:ext cx="1638300" cy="16367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chemeClr val="accent4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lIns="68580" tIns="34290" rIns="68580" bIns="34290" anchor="ctr"/>
          <a:lstStyle/>
          <a:p>
            <a:pPr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0F8B6D36-D6FC-A846-BA37-8270667946E5}"/>
              </a:ext>
            </a:extLst>
          </p:cNvPr>
          <p:cNvSpPr/>
          <p:nvPr/>
        </p:nvSpPr>
        <p:spPr>
          <a:xfrm>
            <a:off x="8632825" y="3729038"/>
            <a:ext cx="685800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F000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wrap="none" lIns="68580" tIns="34290" rIns="68580" bIns="34290" anchor="ctr"/>
          <a:lstStyle/>
          <a:p>
            <a:pPr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23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857250"/>
            <a:ext cx="19970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3" descr="CyberKnife Displ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857250"/>
            <a:ext cx="22129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857250"/>
            <a:ext cx="19177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2">
            <a:extLst>
              <a:ext uri="{FF2B5EF4-FFF2-40B4-BE49-F238E27FC236}">
                <a16:creationId xmlns:a16="http://schemas.microsoft.com/office/drawing/2014/main" id="{0F3ACF29-FF4F-714A-8B67-1C9522F163F5}"/>
              </a:ext>
            </a:extLst>
          </p:cNvPr>
          <p:cNvSpPr txBox="1"/>
          <p:nvPr/>
        </p:nvSpPr>
        <p:spPr>
          <a:xfrm>
            <a:off x="8340726" y="5268914"/>
            <a:ext cx="993775" cy="30003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1" kern="0" dirty="0">
                <a:solidFill>
                  <a:srgbClr val="000000"/>
                </a:solidFill>
                <a:latin typeface="Arial"/>
                <a:cs typeface="Arial"/>
              </a:rPr>
              <a:t>Chirurgie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3153BFC7-193C-864C-9A6D-B8B76FC602EC}"/>
              </a:ext>
            </a:extLst>
          </p:cNvPr>
          <p:cNvSpPr txBox="1"/>
          <p:nvPr/>
        </p:nvSpPr>
        <p:spPr>
          <a:xfrm>
            <a:off x="5102226" y="5457825"/>
            <a:ext cx="1420813" cy="30003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1" kern="0" dirty="0">
                <a:solidFill>
                  <a:srgbClr val="000000"/>
                </a:solidFill>
                <a:latin typeface="Arial"/>
                <a:cs typeface="Arial"/>
              </a:rPr>
              <a:t>Radiothérapie</a:t>
            </a: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BCC204CF-AC42-254D-83E0-2F4EF90E379D}"/>
              </a:ext>
            </a:extLst>
          </p:cNvPr>
          <p:cNvSpPr/>
          <p:nvPr/>
        </p:nvSpPr>
        <p:spPr>
          <a:xfrm flipV="1">
            <a:off x="4543425" y="4598989"/>
            <a:ext cx="1417638" cy="349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tailEnd type="arrow"/>
          </a:ln>
        </p:spPr>
        <p:txBody>
          <a:bodyPr lIns="68580" tIns="34290" rIns="68580" bIns="34290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B6303F80-1C8C-FC4C-AE68-EBC9610CFA3F}"/>
              </a:ext>
            </a:extLst>
          </p:cNvPr>
          <p:cNvSpPr/>
          <p:nvPr/>
        </p:nvSpPr>
        <p:spPr>
          <a:xfrm flipV="1">
            <a:off x="4854576" y="3052763"/>
            <a:ext cx="102552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66675">
            <a:solidFill>
              <a:schemeClr val="accent1"/>
            </a:solidFill>
            <a:prstDash val="solid"/>
            <a:round/>
            <a:tailEnd type="arrow"/>
          </a:ln>
        </p:spPr>
        <p:txBody>
          <a:bodyPr lIns="68580" tIns="34290" rIns="68580" bIns="34290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61FA790B-8DB5-A140-82EF-971B179AB5C1}"/>
              </a:ext>
            </a:extLst>
          </p:cNvPr>
          <p:cNvSpPr txBox="1"/>
          <p:nvPr/>
        </p:nvSpPr>
        <p:spPr>
          <a:xfrm>
            <a:off x="1077914" y="5265442"/>
            <a:ext cx="1589087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Médecins </a:t>
            </a:r>
            <a:endParaRPr lang="fr-FR" sz="2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528763" y="4782145"/>
            <a:ext cx="25836" cy="56931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277654" y="1791494"/>
            <a:ext cx="16259" cy="763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5">
            <a:extLst>
              <a:ext uri="{FF2B5EF4-FFF2-40B4-BE49-F238E27FC236}">
                <a16:creationId xmlns:a16="http://schemas.microsoft.com/office/drawing/2014/main" id="{54BEB0BC-383B-C349-A722-3676C4762801}"/>
              </a:ext>
            </a:extLst>
          </p:cNvPr>
          <p:cNvSpPr txBox="1"/>
          <p:nvPr/>
        </p:nvSpPr>
        <p:spPr>
          <a:xfrm>
            <a:off x="518829" y="1178834"/>
            <a:ext cx="1517651" cy="73866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kern="0" dirty="0" smtClean="0">
                <a:solidFill>
                  <a:srgbClr val="0070C0"/>
                </a:solidFill>
                <a:latin typeface="Arial"/>
                <a:cs typeface="Arial"/>
              </a:rPr>
              <a:t>Physiciens </a:t>
            </a:r>
          </a:p>
          <a:p>
            <a:pPr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kern="0" dirty="0" smtClean="0">
                <a:solidFill>
                  <a:srgbClr val="0070C0"/>
                </a:solidFill>
                <a:latin typeface="Arial"/>
                <a:cs typeface="Arial"/>
              </a:rPr>
              <a:t>TSIM</a:t>
            </a:r>
            <a:endParaRPr lang="fr-FR" b="1" kern="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7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0"/>
          <p:cNvSpPr txBox="1">
            <a:spLocks noChangeArrowheads="1"/>
          </p:cNvSpPr>
          <p:nvPr/>
        </p:nvSpPr>
        <p:spPr bwMode="auto">
          <a:xfrm>
            <a:off x="1752600" y="228601"/>
            <a:ext cx="682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b="1">
                <a:latin typeface="Arial" panose="020B0604020202020204" pitchFamily="34" charset="0"/>
              </a:rPr>
              <a:t>Evolution de  la radiothérapie</a:t>
            </a:r>
          </a:p>
        </p:txBody>
      </p:sp>
      <p:grpSp>
        <p:nvGrpSpPr>
          <p:cNvPr id="10243" name="Grouper 37"/>
          <p:cNvGrpSpPr>
            <a:grpSpLocks/>
          </p:cNvGrpSpPr>
          <p:nvPr/>
        </p:nvGrpSpPr>
        <p:grpSpPr bwMode="auto">
          <a:xfrm>
            <a:off x="1752600" y="990601"/>
            <a:ext cx="8686800" cy="5481081"/>
            <a:chOff x="0" y="1066800"/>
            <a:chExt cx="9561513" cy="555555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V="1">
              <a:off x="677973" y="1358042"/>
              <a:ext cx="7071536" cy="48465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245" name="Line 7"/>
            <p:cNvSpPr>
              <a:spLocks noChangeShapeType="1"/>
            </p:cNvSpPr>
            <p:nvPr/>
          </p:nvSpPr>
          <p:spPr bwMode="auto">
            <a:xfrm>
              <a:off x="1447800" y="6172200"/>
              <a:ext cx="7467600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691952" y="1683074"/>
              <a:ext cx="0" cy="4534358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620205" y="6248004"/>
              <a:ext cx="972546" cy="37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Temps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 rot="16200000">
              <a:off x="-304101" y="2586048"/>
              <a:ext cx="1392764" cy="406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Complexité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7300" y="6235132"/>
              <a:ext cx="783754" cy="37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1970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216157" y="6233523"/>
              <a:ext cx="783754" cy="37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1930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536127" y="6235132"/>
              <a:ext cx="783754" cy="37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1980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6166408" y="6236741"/>
              <a:ext cx="824335" cy="37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2000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216157" y="6236741"/>
              <a:ext cx="783754" cy="37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1930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0" y="6244786"/>
              <a:ext cx="783754" cy="37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1895</a:t>
              </a: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43684" y="6207778"/>
              <a:ext cx="648267" cy="0"/>
            </a:xfrm>
            <a:prstGeom prst="line">
              <a:avLst/>
            </a:prstGeom>
            <a:noFill/>
            <a:ln w="635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639017" y="4881905"/>
              <a:ext cx="1476513" cy="31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Cobalthérapie</a:t>
              </a:r>
            </a:p>
          </p:txBody>
        </p:sp>
        <p:pic>
          <p:nvPicPr>
            <p:cNvPr id="10257" name="Picture 19" descr="COSS41 "/>
            <p:cNvPicPr>
              <a:picLocks noChangeAspect="1" noChangeArrowheads="1"/>
            </p:cNvPicPr>
            <p:nvPr/>
          </p:nvPicPr>
          <p:blipFill>
            <a:blip r:embed="rId3">
              <a:lum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4389438"/>
              <a:ext cx="365125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2605303" y="4096679"/>
              <a:ext cx="1513207" cy="53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Accélérateurs</a:t>
              </a:r>
              <a:br>
                <a:rPr lang="fr-FR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</a:br>
              <a:r>
                <a:rPr lang="fr-FR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linéaires</a:t>
              </a:r>
            </a:p>
          </p:txBody>
        </p:sp>
        <p:pic>
          <p:nvPicPr>
            <p:cNvPr id="10259" name="Picture 21" descr="COSS50 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19" b="1410"/>
            <a:stretch>
              <a:fillRect/>
            </a:stretch>
          </p:blipFill>
          <p:spPr bwMode="auto">
            <a:xfrm>
              <a:off x="3062288" y="3311525"/>
              <a:ext cx="625475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119743" y="2770805"/>
              <a:ext cx="725152" cy="31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RT3D</a:t>
              </a:r>
            </a:p>
          </p:txBody>
        </p:sp>
        <p:graphicFrame>
          <p:nvGraphicFramePr>
            <p:cNvPr id="10261" name="Object 23"/>
            <p:cNvGraphicFramePr>
              <a:graphicFrameLocks noChangeAspect="1"/>
            </p:cNvGraphicFramePr>
            <p:nvPr/>
          </p:nvGraphicFramePr>
          <p:xfrm>
            <a:off x="5175250" y="2268538"/>
            <a:ext cx="57626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Image Photo Editor" r:id="rId5" imgW="7992591" imgH="6314286" progId="">
                    <p:embed/>
                  </p:oleObj>
                </mc:Choice>
                <mc:Fallback>
                  <p:oleObj name="Image Photo Editor" r:id="rId5" imgW="7992591" imgH="6314286" progId="">
                    <p:embed/>
                    <p:pic>
                      <p:nvPicPr>
                        <p:cNvPr id="10261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5250" y="2268538"/>
                          <a:ext cx="576263" cy="45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4134236" y="3374206"/>
              <a:ext cx="905129" cy="31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Protons</a:t>
              </a:r>
            </a:p>
          </p:txBody>
        </p:sp>
        <p:pic>
          <p:nvPicPr>
            <p:cNvPr id="10263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600" y="2905125"/>
              <a:ext cx="57626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31" descr="COSS25 "/>
            <p:cNvPicPr>
              <a:picLocks noChangeAspect="1" noChangeArrowheads="1"/>
            </p:cNvPicPr>
            <p:nvPr/>
          </p:nvPicPr>
          <p:blipFill>
            <a:blip r:embed="rId8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6" t="24500" r="18967" b="1546"/>
            <a:stretch>
              <a:fillRect/>
            </a:stretch>
          </p:blipFill>
          <p:spPr bwMode="auto">
            <a:xfrm>
              <a:off x="928688" y="5368925"/>
              <a:ext cx="458787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592353" y="5782984"/>
              <a:ext cx="1149758" cy="405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Rayons X</a:t>
              </a:r>
            </a:p>
            <a:p>
              <a:pPr algn="ctr">
                <a:defRPr/>
              </a:pPr>
              <a:r>
                <a:rPr lang="fr-FR" sz="1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Basse Energie</a:t>
              </a:r>
            </a:p>
          </p:txBody>
        </p:sp>
        <p:grpSp>
          <p:nvGrpSpPr>
            <p:cNvPr id="10266" name="Groupe 36"/>
            <p:cNvGrpSpPr>
              <a:grpSpLocks/>
            </p:cNvGrpSpPr>
            <p:nvPr/>
          </p:nvGrpSpPr>
          <p:grpSpPr bwMode="auto">
            <a:xfrm>
              <a:off x="6063991" y="1066800"/>
              <a:ext cx="3497522" cy="1287123"/>
              <a:chOff x="5963896" y="950913"/>
              <a:chExt cx="4231029" cy="1600277"/>
            </a:xfrm>
          </p:grpSpPr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5963076" y="2163248"/>
                <a:ext cx="879345" cy="388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1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RCMI</a:t>
                </a:r>
              </a:p>
            </p:txBody>
          </p:sp>
          <p:sp>
            <p:nvSpPr>
              <p:cNvPr id="10273" name="Picture 25"/>
              <p:cNvSpPr>
                <a:spLocks noChangeArrowheads="1"/>
              </p:cNvSpPr>
              <p:nvPr/>
            </p:nvSpPr>
            <p:spPr bwMode="auto">
              <a:xfrm>
                <a:off x="6046788" y="1709738"/>
                <a:ext cx="744537" cy="41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6912177" y="1565083"/>
                <a:ext cx="720809" cy="388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1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RAR</a:t>
                </a:r>
              </a:p>
            </p:txBody>
          </p:sp>
          <p:pic>
            <p:nvPicPr>
              <p:cNvPr id="10275" name="Picture 27" descr="APNEE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3725" y="1092200"/>
                <a:ext cx="623888" cy="468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6" name="Picture 33" descr="cyberknife_gray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9813" y="957263"/>
                <a:ext cx="620712" cy="525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7" name="Picture 34" descr="_MG_093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900" y="957263"/>
                <a:ext cx="792163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8" name="Picture 3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5450" y="950913"/>
                <a:ext cx="87947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7" name="Groupe 37"/>
            <p:cNvGrpSpPr>
              <a:grpSpLocks/>
            </p:cNvGrpSpPr>
            <p:nvPr/>
          </p:nvGrpSpPr>
          <p:grpSpPr bwMode="auto">
            <a:xfrm>
              <a:off x="7620000" y="1447800"/>
              <a:ext cx="1524000" cy="1124606"/>
              <a:chOff x="8185150" y="1617663"/>
              <a:chExt cx="1589088" cy="1723237"/>
            </a:xfrm>
          </p:grpSpPr>
          <p:pic>
            <p:nvPicPr>
              <p:cNvPr id="10270" name="Picture 4" descr="Dynamic Conformal Arc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9" b="11459"/>
              <a:stretch>
                <a:fillRect/>
              </a:stretch>
            </p:blipFill>
            <p:spPr bwMode="auto">
              <a:xfrm>
                <a:off x="8185150" y="1617663"/>
                <a:ext cx="1589088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ZoneTexte 35"/>
              <p:cNvSpPr txBox="1"/>
              <p:nvPr/>
            </p:nvSpPr>
            <p:spPr>
              <a:xfrm>
                <a:off x="8394891" y="2767160"/>
                <a:ext cx="1235303" cy="5744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IGRT</a:t>
                </a:r>
              </a:p>
            </p:txBody>
          </p:sp>
        </p:grpSp>
        <p:sp>
          <p:nvSpPr>
            <p:cNvPr id="10268" name="Text Box 51"/>
            <p:cNvSpPr txBox="1">
              <a:spLocks noChangeArrowheads="1"/>
            </p:cNvSpPr>
            <p:nvPr/>
          </p:nvSpPr>
          <p:spPr bwMode="auto">
            <a:xfrm>
              <a:off x="5867400" y="3124200"/>
              <a:ext cx="2667000" cy="196544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2400" b="1">
                  <a:latin typeface="Arial" panose="020B0604020202020204" pitchFamily="34" charset="0"/>
                </a:rPr>
                <a:t>Balance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2400" b="1">
                  <a:latin typeface="Arial" panose="020B0604020202020204" pitchFamily="34" charset="0"/>
                </a:rPr>
                <a:t> Volume cible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fr-FR" sz="2400" b="1">
                  <a:latin typeface="Arial" panose="020B0604020202020204" pitchFamily="34" charset="0"/>
                </a:rPr>
                <a:t>Organes à risque</a:t>
              </a:r>
            </a:p>
          </p:txBody>
        </p:sp>
        <p:sp>
          <p:nvSpPr>
            <p:cNvPr id="10269" name="Line 53"/>
            <p:cNvSpPr>
              <a:spLocks noChangeShapeType="1"/>
            </p:cNvSpPr>
            <p:nvPr/>
          </p:nvSpPr>
          <p:spPr bwMode="auto">
            <a:xfrm flipH="1" flipV="1">
              <a:off x="5867400" y="2590800"/>
              <a:ext cx="152400" cy="5334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352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80533"/>
            <a:ext cx="10261599" cy="54758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97261" y="381542"/>
            <a:ext cx="459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Anatomie pathologique</a:t>
            </a:r>
            <a:endParaRPr lang="fr-FR" sz="3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6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9333"/>
            <a:ext cx="10651067" cy="6369579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2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INDICATIONS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3600" b="1" dirty="0" smtClean="0"/>
              <a:t>Réunion</a:t>
            </a:r>
          </a:p>
          <a:p>
            <a:pPr>
              <a:lnSpc>
                <a:spcPct val="200000"/>
              </a:lnSpc>
            </a:pPr>
            <a:r>
              <a:rPr lang="fr-FR" sz="3600" b="1" dirty="0" smtClean="0"/>
              <a:t>Concertation</a:t>
            </a:r>
          </a:p>
          <a:p>
            <a:pPr>
              <a:lnSpc>
                <a:spcPct val="200000"/>
              </a:lnSpc>
            </a:pPr>
            <a:r>
              <a:rPr lang="fr-FR" sz="3600" b="1" dirty="0" smtClean="0"/>
              <a:t>Pluridisciplinaire</a:t>
            </a:r>
            <a:endParaRPr lang="fr-FR" sz="36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4388-40E8-42F1-A3DB-4F917195AF19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54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97803"/>
            <a:ext cx="12191999" cy="688073"/>
          </a:xfrm>
          <a:prstGeom prst="rect">
            <a:avLst/>
          </a:prstGeom>
        </p:spPr>
        <p:txBody>
          <a:bodyPr vert="horz" wrap="square" lIns="0" tIns="10859" rIns="0" bIns="0" rtlCol="0" anchor="ctr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85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STADES MICROSCOPIQUES 1A N0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19080" y="1644706"/>
          <a:ext cx="12192000" cy="2005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5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3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T1a1</a:t>
                      </a:r>
                      <a:endParaRPr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82775" marR="18776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stroma </a:t>
                      </a:r>
                      <a:r>
                        <a:rPr sz="1600" b="1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3 </a:t>
                      </a:r>
                      <a:r>
                        <a:rPr sz="1600" b="1" spc="-5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</a:t>
                      </a:r>
                      <a:r>
                        <a:rPr sz="1600" b="1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55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profondeur  </a:t>
                      </a:r>
                      <a:r>
                        <a:rPr sz="1600" b="1" spc="-10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</a:t>
                      </a:r>
                      <a:r>
                        <a:rPr sz="1600" b="1" u="sng" dirty="0">
                          <a:solidFill>
                            <a:srgbClr val="124B79"/>
                          </a:solidFill>
                          <a:uFill>
                            <a:solidFill>
                              <a:srgbClr val="124B79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sz="1600" b="1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</a:t>
                      </a:r>
                      <a:r>
                        <a:rPr sz="1600" b="1" spc="-5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</a:t>
                      </a:r>
                      <a:r>
                        <a:rPr sz="1600" b="1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1600" b="1" spc="-10" dirty="0">
                          <a:solidFill>
                            <a:srgbClr val="124B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largeur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86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3200" b="1" dirty="0">
                          <a:latin typeface="Carlito"/>
                          <a:cs typeface="Carlito"/>
                        </a:rPr>
                        <a:t>T1a2</a:t>
                      </a:r>
                      <a:endParaRPr sz="3200" dirty="0">
                        <a:latin typeface="Carlito"/>
                        <a:cs typeface="Carlito"/>
                      </a:endParaRPr>
                    </a:p>
                    <a:p>
                      <a:pPr marL="1666875" marR="16617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spc="-5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stroma entre </a:t>
                      </a:r>
                      <a:r>
                        <a:rPr sz="1800" b="1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plus de 3 à 5 </a:t>
                      </a:r>
                      <a:r>
                        <a:rPr sz="1800" b="1" spc="-5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mm </a:t>
                      </a:r>
                      <a:r>
                        <a:rPr sz="1800" b="1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de</a:t>
                      </a:r>
                      <a:r>
                        <a:rPr sz="1800" b="1" spc="-75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profondeur  </a:t>
                      </a:r>
                      <a:r>
                        <a:rPr sz="1800" b="1" spc="-10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et </a:t>
                      </a:r>
                      <a:r>
                        <a:rPr sz="1800" b="1" u="sng" dirty="0">
                          <a:solidFill>
                            <a:srgbClr val="124B79"/>
                          </a:solidFill>
                          <a:uFill>
                            <a:solidFill>
                              <a:srgbClr val="124B79"/>
                            </a:solidFill>
                          </a:uFill>
                          <a:latin typeface="Carlito"/>
                          <a:cs typeface="Carlito"/>
                        </a:rPr>
                        <a:t>&lt;</a:t>
                      </a:r>
                      <a:r>
                        <a:rPr sz="1800" b="1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 7 </a:t>
                      </a:r>
                      <a:r>
                        <a:rPr sz="1800" b="1" spc="-5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mm </a:t>
                      </a:r>
                      <a:r>
                        <a:rPr sz="1800" b="1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de</a:t>
                      </a:r>
                      <a:r>
                        <a:rPr sz="1800" b="1" spc="10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24B79"/>
                          </a:solidFill>
                          <a:latin typeface="Carlito"/>
                          <a:cs typeface="Carlito"/>
                        </a:rPr>
                        <a:t>largeur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268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887">
                <a:tc>
                  <a:txBody>
                    <a:bodyPr/>
                    <a:lstStyle/>
                    <a:p>
                      <a:pPr marL="853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Embols</a:t>
                      </a:r>
                      <a:r>
                        <a:rPr sz="18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-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2686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Embols</a:t>
                      </a:r>
                      <a:r>
                        <a:rPr sz="18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+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686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Embols</a:t>
                      </a:r>
                      <a:r>
                        <a:rPr sz="18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-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268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Embols</a:t>
                      </a:r>
                      <a:r>
                        <a:rPr sz="18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+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2686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546615" y="6230722"/>
            <a:ext cx="84582" cy="157671"/>
          </a:xfrm>
          <a:prstGeom prst="rect">
            <a:avLst/>
          </a:prstGeom>
        </p:spPr>
        <p:txBody>
          <a:bodyPr vert="horz" wrap="square" lIns="0" tIns="12001" rIns="0" bIns="0" rtlCol="0">
            <a:spAutoFit/>
          </a:bodyPr>
          <a:lstStyle/>
          <a:p>
            <a:pPr marL="11430">
              <a:spcBef>
                <a:spcPts val="95"/>
              </a:spcBef>
            </a:pPr>
            <a:r>
              <a:rPr sz="946" dirty="0">
                <a:solidFill>
                  <a:srgbClr val="FFFFFF"/>
                </a:solidFill>
                <a:latin typeface="Carlito"/>
                <a:cs typeface="Carlito"/>
              </a:rPr>
              <a:t>9</a:t>
            </a:r>
            <a:endParaRPr sz="946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8172" y="6469850"/>
            <a:ext cx="1457572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lang="fr-SN" sz="1100" b="0" i="0" dirty="0">
                <a:solidFill>
                  <a:srgbClr val="333333"/>
                </a:solidFill>
                <a:effectLst/>
                <a:latin typeface="interfaceregular"/>
              </a:rPr>
              <a:t>David </a:t>
            </a:r>
            <a:r>
              <a:rPr lang="fr-SN" sz="1100" b="0" i="0" dirty="0" err="1">
                <a:solidFill>
                  <a:srgbClr val="333333"/>
                </a:solidFill>
                <a:effectLst/>
                <a:latin typeface="interfaceregular"/>
              </a:rPr>
              <a:t>Cibula</a:t>
            </a:r>
            <a:r>
              <a:rPr lang="fr-SN" sz="1100" b="0" i="0" dirty="0">
                <a:solidFill>
                  <a:srgbClr val="333333"/>
                </a:solidFill>
                <a:effectLst/>
                <a:latin typeface="interfaceregular"/>
              </a:rPr>
              <a:t> et al .</a:t>
            </a:r>
            <a:endParaRPr lang="fr-SN" sz="1080" b="1" dirty="0">
              <a:solidFill>
                <a:srgbClr val="0070C0"/>
              </a:solidFill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318" y="726226"/>
            <a:ext cx="7331233" cy="2608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1620" spc="-5" dirty="0">
                <a:latin typeface="Carlito"/>
                <a:cs typeface="Carlito"/>
              </a:rPr>
              <a:t>Cancer </a:t>
            </a:r>
            <a:r>
              <a:rPr sz="1620" spc="-10" dirty="0">
                <a:latin typeface="Carlito"/>
                <a:cs typeface="Carlito"/>
              </a:rPr>
              <a:t>Invasif </a:t>
            </a:r>
            <a:r>
              <a:rPr sz="1620" dirty="0">
                <a:latin typeface="Carlito"/>
                <a:cs typeface="Carlito"/>
              </a:rPr>
              <a:t>au </a:t>
            </a:r>
            <a:r>
              <a:rPr sz="1620" spc="-5" dirty="0">
                <a:latin typeface="Carlito"/>
                <a:cs typeface="Carlito"/>
              </a:rPr>
              <a:t>niveau </a:t>
            </a:r>
            <a:r>
              <a:rPr sz="1620" b="1" spc="-10" dirty="0">
                <a:latin typeface="Carlito"/>
                <a:cs typeface="Carlito"/>
              </a:rPr>
              <a:t>microscopique </a:t>
            </a:r>
            <a:r>
              <a:rPr sz="1620" spc="-5" dirty="0">
                <a:latin typeface="Carlito"/>
                <a:cs typeface="Carlito"/>
              </a:rPr>
              <a:t>seul </a:t>
            </a:r>
            <a:r>
              <a:rPr sz="1620" dirty="0">
                <a:latin typeface="Carlito"/>
                <a:cs typeface="Carlito"/>
              </a:rPr>
              <a:t>= </a:t>
            </a:r>
            <a:r>
              <a:rPr sz="1620" spc="-41" dirty="0">
                <a:latin typeface="Carlito"/>
                <a:cs typeface="Carlito"/>
              </a:rPr>
              <a:t>PAS </a:t>
            </a:r>
            <a:r>
              <a:rPr sz="1620" spc="-5" dirty="0">
                <a:latin typeface="Carlito"/>
                <a:cs typeface="Carlito"/>
              </a:rPr>
              <a:t>DE </a:t>
            </a:r>
            <a:r>
              <a:rPr sz="1620" spc="-10" dirty="0">
                <a:latin typeface="Carlito"/>
                <a:cs typeface="Carlito"/>
              </a:rPr>
              <a:t>LESION</a:t>
            </a:r>
            <a:r>
              <a:rPr sz="1620" spc="90" dirty="0">
                <a:latin typeface="Carlito"/>
                <a:cs typeface="Carlito"/>
              </a:rPr>
              <a:t> </a:t>
            </a:r>
            <a:r>
              <a:rPr sz="1620" spc="-5" dirty="0">
                <a:latin typeface="Carlito"/>
                <a:cs typeface="Carlito"/>
              </a:rPr>
              <a:t>VISIBLE</a:t>
            </a:r>
            <a:endParaRPr sz="1620" dirty="0">
              <a:latin typeface="Carlito"/>
              <a:cs typeface="Carli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897D2F-55DC-8947-84F6-A6C3226E7E32}"/>
              </a:ext>
            </a:extLst>
          </p:cNvPr>
          <p:cNvSpPr txBox="1"/>
          <p:nvPr/>
        </p:nvSpPr>
        <p:spPr>
          <a:xfrm>
            <a:off x="47423" y="3649795"/>
            <a:ext cx="1152939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Pas de </a:t>
            </a:r>
            <a:r>
              <a:rPr lang="fr-SN" dirty="0" err="1">
                <a:solidFill>
                  <a:schemeClr val="tx1"/>
                </a:solidFill>
                <a:effectLst/>
                <a:latin typeface="Helvetica" pitchFamily="2" charset="0"/>
              </a:rPr>
              <a:t>stadification</a:t>
            </a:r>
            <a:endParaRPr lang="fr-SN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ganglionnaire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1F1B602-0174-354E-B8DD-D02A26027514}"/>
              </a:ext>
            </a:extLst>
          </p:cNvPr>
          <p:cNvSpPr txBox="1"/>
          <p:nvPr/>
        </p:nvSpPr>
        <p:spPr>
          <a:xfrm>
            <a:off x="1200362" y="3649795"/>
            <a:ext cx="1483341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SN" dirty="0" err="1">
                <a:solidFill>
                  <a:schemeClr val="tx1"/>
                </a:solidFill>
                <a:effectLst/>
                <a:latin typeface="Helvetica" pitchFamily="2" charset="0"/>
              </a:rPr>
              <a:t>conisation</a:t>
            </a:r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 est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considérée comme un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traitement définitif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6CF85A-8D5E-264E-8A76-1EE617CF9E0C}"/>
              </a:ext>
            </a:extLst>
          </p:cNvPr>
          <p:cNvSpPr txBox="1"/>
          <p:nvPr/>
        </p:nvSpPr>
        <p:spPr>
          <a:xfrm>
            <a:off x="4325313" y="3649795"/>
            <a:ext cx="1536205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SN" dirty="0" err="1">
                <a:solidFill>
                  <a:schemeClr val="tx1"/>
                </a:solidFill>
                <a:effectLst/>
                <a:latin typeface="Helvetica" pitchFamily="2" charset="0"/>
              </a:rPr>
              <a:t>conisation</a:t>
            </a:r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 est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considérée comme un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traitement définitif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89989E-F14E-4C49-BF09-CB4FB5F93214}"/>
              </a:ext>
            </a:extLst>
          </p:cNvPr>
          <p:cNvSpPr txBox="1"/>
          <p:nvPr/>
        </p:nvSpPr>
        <p:spPr>
          <a:xfrm>
            <a:off x="6031346" y="3649794"/>
            <a:ext cx="1106001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Curage + GS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Option : GS seul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EF81685-D2C0-9841-8C12-33BAAA503F67}"/>
              </a:ext>
            </a:extLst>
          </p:cNvPr>
          <p:cNvSpPr txBox="1"/>
          <p:nvPr/>
        </p:nvSpPr>
        <p:spPr>
          <a:xfrm>
            <a:off x="7179480" y="3630146"/>
            <a:ext cx="1841344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SN" dirty="0" err="1">
                <a:solidFill>
                  <a:schemeClr val="tx1"/>
                </a:solidFill>
                <a:effectLst/>
                <a:latin typeface="Helvetica" pitchFamily="2" charset="0"/>
              </a:rPr>
              <a:t>conisation</a:t>
            </a:r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 ou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l'</a:t>
            </a:r>
            <a:r>
              <a:rPr lang="fr-SN" dirty="0" err="1">
                <a:solidFill>
                  <a:schemeClr val="tx1"/>
                </a:solidFill>
                <a:effectLst/>
                <a:latin typeface="Helvetica" pitchFamily="2" charset="0"/>
              </a:rPr>
              <a:t>hysterectomie</a:t>
            </a:r>
            <a:endParaRPr lang="fr-SN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simple sont des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traitements adéquats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BC1C4F3-53BF-6646-B275-26C861C7AA0A}"/>
              </a:ext>
            </a:extLst>
          </p:cNvPr>
          <p:cNvSpPr txBox="1"/>
          <p:nvPr/>
        </p:nvSpPr>
        <p:spPr>
          <a:xfrm>
            <a:off x="9184981" y="3649794"/>
            <a:ext cx="997464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Curage + GS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Option : GS seul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83AA74-504F-BE48-8A27-8F2624E77014}"/>
              </a:ext>
            </a:extLst>
          </p:cNvPr>
          <p:cNvSpPr txBox="1"/>
          <p:nvPr/>
        </p:nvSpPr>
        <p:spPr>
          <a:xfrm>
            <a:off x="10257859" y="3630146"/>
            <a:ext cx="1953221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SN" dirty="0" err="1">
                <a:solidFill>
                  <a:schemeClr val="tx1"/>
                </a:solidFill>
                <a:effectLst/>
                <a:latin typeface="Helvetica" pitchFamily="2" charset="0"/>
              </a:rPr>
              <a:t>conisation</a:t>
            </a:r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 ou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l'</a:t>
            </a:r>
            <a:r>
              <a:rPr lang="fr-SN" dirty="0" err="1">
                <a:solidFill>
                  <a:schemeClr val="tx1"/>
                </a:solidFill>
                <a:effectLst/>
                <a:latin typeface="Helvetica" pitchFamily="2" charset="0"/>
              </a:rPr>
              <a:t>hysterectomie</a:t>
            </a:r>
            <a:endParaRPr lang="fr-SN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simple sont des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traitements adéquats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9BA66C7-F300-224E-BE16-1E77AE4E890A}"/>
              </a:ext>
            </a:extLst>
          </p:cNvPr>
          <p:cNvSpPr txBox="1"/>
          <p:nvPr/>
        </p:nvSpPr>
        <p:spPr>
          <a:xfrm>
            <a:off x="2820986" y="3649795"/>
            <a:ext cx="138232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Curage + GS</a:t>
            </a:r>
          </a:p>
          <a:p>
            <a:r>
              <a:rPr lang="fr-SN" dirty="0">
                <a:solidFill>
                  <a:schemeClr val="tx1"/>
                </a:solidFill>
                <a:effectLst/>
                <a:latin typeface="Helvetica" pitchFamily="2" charset="0"/>
              </a:rPr>
              <a:t>Option : GS seul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F1620-C37B-F347-B551-EE5A45D8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F1D5-DF8F-DF42-A18E-9417D722FC85}" type="slidenum">
              <a:rPr lang="fr-FR" smtClean="0"/>
              <a:t>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83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2F4D9C3-63DB-1D48-8CBD-0620226E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105140"/>
            <a:ext cx="10609836" cy="671912"/>
          </a:xfrm>
        </p:spPr>
        <p:txBody>
          <a:bodyPr>
            <a:normAutofit fontScale="90000"/>
          </a:bodyPr>
          <a:lstStyle/>
          <a:p>
            <a:pPr algn="ctr"/>
            <a:r>
              <a:rPr lang="fr-SN" dirty="0">
                <a:solidFill>
                  <a:srgbClr val="007DA0"/>
                </a:solidFill>
                <a:effectLst/>
                <a:latin typeface="Helvetica" pitchFamily="2" charset="0"/>
              </a:rPr>
              <a:t>Stade T1b1 ou T1b2 ou T2a1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0E0386-3BAD-0D49-99B0-2F57C110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777053"/>
            <a:ext cx="11993217" cy="610878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D9B1C75-DF08-9B4E-8582-E65B7945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F1D5-DF8F-DF42-A18E-9417D722FC85}" type="slidenum">
              <a:rPr lang="fr-FR" smtClean="0"/>
              <a:t>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3ème congrès national 2ème congrès international SSCPP 23-24-25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5464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1249</Words>
  <Application>Microsoft Office PowerPoint</Application>
  <PresentationFormat>Widescreen</PresentationFormat>
  <Paragraphs>277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Carlito</vt:lpstr>
      <vt:lpstr>Comic Sans MS</vt:lpstr>
      <vt:lpstr>Gill Sans MT</vt:lpstr>
      <vt:lpstr>Helvetica</vt:lpstr>
      <vt:lpstr>interfaceregular</vt:lpstr>
      <vt:lpstr>Noto Sans</vt:lpstr>
      <vt:lpstr>Times New Roman</vt:lpstr>
      <vt:lpstr>Wingdings</vt:lpstr>
      <vt:lpstr>Thème Office</vt:lpstr>
      <vt:lpstr>Image Photo Editor</vt:lpstr>
      <vt:lpstr>Recommandations de la radiothérapie des cancers du col utérin et le contexte africain</vt:lpstr>
      <vt:lpstr>Introduction </vt:lpstr>
      <vt:lpstr>PowerPoint Presentation</vt:lpstr>
      <vt:lpstr>PowerPoint Presentation</vt:lpstr>
      <vt:lpstr>PowerPoint Presentation</vt:lpstr>
      <vt:lpstr>PowerPoint Presentation</vt:lpstr>
      <vt:lpstr>INDICATIONS</vt:lpstr>
      <vt:lpstr>STADES MICROSCOPIQUES 1A N0</vt:lpstr>
      <vt:lpstr>Stade T1b1 ou T1b2 ou T2a1</vt:lpstr>
      <vt:lpstr>Stade T1b1 ou T1b2 ou T2a1</vt:lpstr>
      <vt:lpstr>PowerPoint Presentation</vt:lpstr>
      <vt:lpstr>Stade T1b3 à T4a (localement avancé) </vt:lpstr>
      <vt:lpstr>Radiothérapie Dakar</vt:lpstr>
      <vt:lpstr>Radiothérapie Dakar</vt:lpstr>
      <vt:lpstr>Cas de Touba </vt:lpstr>
      <vt:lpstr>Cas de Touba </vt:lpstr>
      <vt:lpstr>Centre Privé</vt:lpstr>
      <vt:lpstr>Stadification à Dakar</vt:lpstr>
      <vt:lpstr>Stadification au centre Privé</vt:lpstr>
      <vt:lpstr> Radiochimiothérapie concomitante vs RT seule </vt:lpstr>
      <vt:lpstr>Faut il inclure systématiquement les aires LA si non atteintes ?</vt:lpstr>
      <vt:lpstr>Chimiothérapie concomitante ?</vt:lpstr>
      <vt:lpstr>Chimiothérapie concomitante ?</vt:lpstr>
      <vt:lpstr>Quelle chimiothérapie ?</vt:lpstr>
      <vt:lpstr>Nombre de cycles ?</vt:lpstr>
      <vt:lpstr>Nombre de cycles ?</vt:lpstr>
      <vt:lpstr>CONCLUSION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Recommandations de la radiothérapie des ca,ncers du col utérin et le contexte africain</dc:title>
  <dc:creator>hp</dc:creator>
  <cp:lastModifiedBy>word2</cp:lastModifiedBy>
  <cp:revision>16</cp:revision>
  <dcterms:created xsi:type="dcterms:W3CDTF">2024-05-25T09:10:28Z</dcterms:created>
  <dcterms:modified xsi:type="dcterms:W3CDTF">2024-05-25T16:34:50Z</dcterms:modified>
</cp:coreProperties>
</file>